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7" r:id="rId5"/>
    <p:sldMasterId id="2147483709" r:id="rId6"/>
  </p:sldMasterIdLst>
  <p:notesMasterIdLst>
    <p:notesMasterId r:id="rId36"/>
  </p:notesMasterIdLst>
  <p:sldIdLst>
    <p:sldId id="259" r:id="rId7"/>
    <p:sldId id="2211" r:id="rId8"/>
    <p:sldId id="1246" r:id="rId9"/>
    <p:sldId id="10194" r:id="rId10"/>
    <p:sldId id="1603" r:id="rId11"/>
    <p:sldId id="1602" r:id="rId12"/>
    <p:sldId id="2213" r:id="rId13"/>
    <p:sldId id="2212" r:id="rId14"/>
    <p:sldId id="2209" r:id="rId15"/>
    <p:sldId id="2208" r:id="rId16"/>
    <p:sldId id="2214" r:id="rId17"/>
    <p:sldId id="2210" r:id="rId18"/>
    <p:sldId id="1117" r:id="rId19"/>
    <p:sldId id="1185" r:id="rId20"/>
    <p:sldId id="1186" r:id="rId21"/>
    <p:sldId id="1192" r:id="rId22"/>
    <p:sldId id="1446" r:id="rId23"/>
    <p:sldId id="10196" r:id="rId24"/>
    <p:sldId id="1198" r:id="rId25"/>
    <p:sldId id="1199" r:id="rId26"/>
    <p:sldId id="1200" r:id="rId27"/>
    <p:sldId id="1202" r:id="rId28"/>
    <p:sldId id="1204" r:id="rId29"/>
    <p:sldId id="1183" r:id="rId30"/>
    <p:sldId id="1210" r:id="rId31"/>
    <p:sldId id="1088" r:id="rId32"/>
    <p:sldId id="1206" r:id="rId33"/>
    <p:sldId id="1207" r:id="rId34"/>
    <p:sldId id="120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62"/>
  </p:normalViewPr>
  <p:slideViewPr>
    <p:cSldViewPr snapToGrid="0">
      <p:cViewPr>
        <p:scale>
          <a:sx n="75" d="100"/>
          <a:sy n="75" d="100"/>
        </p:scale>
        <p:origin x="13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9302-5C9B-40A9-A97B-2960DBC763E3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0295B-833F-4CCA-BC52-ADF6146C2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4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lazy training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61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D78C-8B4C-4FE2-954A-6B4B73694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1E56B-1CA9-49A7-AFB6-FE1741040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4B593-7CD4-43E2-8231-1489135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4C6BD-FDC5-45C6-BF36-CD548C0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BB767-D138-49C3-A2D5-18D53E8C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6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AF28-D697-46A9-BA41-131BC260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8AB98-F51A-4C46-B78D-3074E6AB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E9427-F383-4A5E-B8D7-ACE79A27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CEEB-6117-4CDF-9E6B-7F89BD29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892BE-707E-49AB-B72F-54D7124B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1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7E6AD-D319-42AD-A3FE-9A80400F6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1DD0E-E7B1-4A0A-A1A6-B138CFEF4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6BB6-E9FA-4D42-BE19-5B4341B2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9CBF-BB5D-4CFF-BC63-9E3E105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D6E7-17A7-407C-9035-37EBD436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38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716339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05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3" y="5336850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8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2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4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60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3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3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7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4" y="5387515"/>
            <a:ext cx="5333775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4" y="6229835"/>
            <a:ext cx="5333775" cy="4571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8" y="5941839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3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1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20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89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1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84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2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1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71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1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1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8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7CA3-E8C3-4EB3-AD66-20829459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9E97-AF80-4B95-9AD3-E7326EEF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B7E00-B375-4E6D-BC94-1D205C2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31FE3-096E-4582-918D-49BBDACB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1A22-1BF2-49C8-923F-C708F189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11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03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4" y="1805994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9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2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7" y="6100776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3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1" y="6100776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28231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78192C-617A-4555-9843-61AB28734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A88244-4720-4EA2-9379-343812C6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1ACE7D-9533-4D52-9AE6-56CD76AA1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BB17-B592-4CDB-972C-5B22D24B6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072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F01DDA-AA22-4A7B-A602-5F731AB990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BE7710-3726-4793-A95A-D9733081E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5505C-F5F6-4B67-9E49-200E53A49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3FD36-FE5A-4575-9BDC-9FA9D7248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838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E130E-11AA-4E8B-8241-88C6904F7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FD532D-6707-4632-B26D-E8837D737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47D053-B6C5-4D62-A242-633A3E972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49FFC-D83A-49A8-A70F-406658B61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931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8A979-AA6A-41A1-885F-D9DCDBCC70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D70CC-4F2E-476A-9E1B-6992CBD66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962D0-2793-4FA6-958E-D8EB6EA85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0254C-67FD-46C3-AA82-E577143DF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689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9BBA252-E20E-41D3-9AAC-786B325C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BF347D-A12A-409F-842B-CEAE46FD20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866A43-5CDF-4345-9491-B162CF4D6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3857-1629-40B4-BEC9-31612E7C2B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842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E0F87E-CF73-4097-8A6C-A271F21AA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4FDB2A-9386-4A2D-993C-BCAEB4C14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A3E09B-A728-4071-995F-8C834B800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4BEB-43CF-48D6-A22C-103D98D8DA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829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9AE076D-8F03-4FCA-A7A6-3B8F7EED41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8A0E698-6787-4FF4-A0A5-75F066499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EF2336-72E2-49E7-9C9B-1280B1C35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DDB9A-988A-41BA-B9A2-1B441A9B0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3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44B8-8AB0-4A0C-A495-239274AE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18BF7-94C2-4382-BAF7-9B3712CF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8D1CC-417F-4D35-B3B4-866F4DC2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7C324-E22F-42DE-B211-4F477EC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4F444-B834-418B-B5B4-1D476848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30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C1AB6-3260-4D4A-A839-6FEA70A7DD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57F4-854B-44B6-85CC-867B2C3A9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94C7C-7F98-414A-8DA1-DF4E9CC923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1EB8B-5445-4FDE-BDA6-95DD0AA30B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378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BBBC9-616D-434A-B7FF-8693B753A2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B37FC-E994-406A-841E-5FCF3EB82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7741-F3E0-4E3D-A477-2B5603347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4F1CF-E04C-4649-9168-8481EA4F30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998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ABD468-E490-4D03-9D78-B5CEF501DD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BF112-6B44-4D36-A343-445147C6F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371A9A-CE27-4688-9468-F406C7102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ED5C5-E631-467F-94F3-C449DF104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11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32B7A3-EAEA-4034-B563-0F35CE7E91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D9B48E-6EE3-45B8-A40A-F4AEAD29B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F748FA-4A59-418C-9B9B-E04A7AC9C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18213-2096-4097-A2A2-7950BBECA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941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345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25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75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966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063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9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C727-A337-4BAF-B61A-E895DE86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75DE-1438-4942-9ECE-E9613D7F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34E7-ED85-45B7-81F2-1BB01AD3A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C8759-3CD6-42EC-9781-B72AA3FF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4EC24-71D4-4DD3-901C-BC9B9F39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5960B-9631-4F18-ABDA-12C7923E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39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578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130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8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11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80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81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11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17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9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08D9-7FB7-4616-9425-1D58163C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F495C-9B62-40C0-9267-A2716738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9074F-353F-46D4-9C53-CBCC312DB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B972D-621C-4EBD-BEEF-35223975A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C56B4-7D62-4C98-B3E5-08E461D00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3644A-1612-4C4B-BFBC-81F9BC4C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DEAF7-2680-4EE4-B480-47558E72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1AE3C-7A7E-47F7-84B8-3021D51A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72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78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822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01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91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64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82392"/>
      </p:ext>
    </p:extLst>
  </p:cSld>
  <p:clrMapOvr>
    <a:masterClrMapping/>
  </p:clrMapOvr>
  <p:transition>
    <p:fade/>
  </p:transition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7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955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18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9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E5D0-981E-4D49-9B75-4BC59E4A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404E3-E9ED-44C0-907E-F1CDD2B9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85B4F-E4EE-410D-86C0-BC8A4F53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7D18D-AC32-4E4D-92E3-96E0F41B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120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779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45065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2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736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8797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348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7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54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04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13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6C401-FB99-41B7-9053-80624068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CF1DA-0E2B-4B7B-9E04-A21F83ED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6264C-4E28-4B45-8272-7C721F3F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681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39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3C23-E102-4E66-A714-081897AF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339B2-4753-424A-B5A5-9D314A3F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83892-447C-4E19-918D-CE445EBEE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2B54-22A9-45AE-9EAC-EDAAC7CD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B2FEE-D2F3-4956-A9DE-BDEF3505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30C3-16C9-4410-84ED-3EB45594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1C07-362C-42B3-8E18-62999041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F2C50-A222-439B-A452-07C330E92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341BB-7FF4-473B-B695-C44D064C2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0320F-49FE-43B6-97FA-5BAE722F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A7B9A-88C5-42CC-B3B4-634E80CF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AFDDC-9B1D-4194-9226-B15308EF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1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84FC2-5AC5-4791-8C19-D6EBC4D4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2C4AB-0DA5-4D2D-A89B-37F13E306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A11B9-D2C4-4311-BE9F-16CA20B13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81E0E-EA47-4075-8D48-9B3ECF1471C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C21B6-878E-4446-8B1A-6DB35939F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F9BD-44A9-4ECB-B130-8634C46C8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38C6-7802-4FEC-9B82-E373CD150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0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7" y="341949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29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3" y="2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3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9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3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12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86029" indent="-286029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8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1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70000"/>
        <a:buFontTx/>
        <a:buBlip>
          <a:blip r:embed="rId15"/>
        </a:buBlip>
        <a:defRPr sz="15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2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60000"/>
        <a:buFontTx/>
        <a:buBlip>
          <a:blip r:embed="rId15"/>
        </a:buBlip>
        <a:defRPr sz="135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3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4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7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7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184AAF-A808-49EF-A31A-ED0E9C01E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418D2F-1F6A-42EA-9D02-FA2FD74DF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61789C3-E2EA-45C8-B45B-9990A86CA7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1BF68D-6EF1-42E8-B2A2-BCE3DCC487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D229524-6734-4D7D-910B-D0EE6AAA2F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CC82EB1-AD40-40E1-8D4E-1277E96CCA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7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32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0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30.png"/><Relationship Id="rId7" Type="http://schemas.openxmlformats.org/officeDocument/2006/relationships/image" Target="../media/image18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4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线性区域的分析及隐式正则化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2023年11月10日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DDD7E-B3EA-4281-AA81-489BB5DF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Gram matrix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27D4A-5D9E-4983-BE89-DEBC4C10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2" y="1106484"/>
            <a:ext cx="9028004" cy="46450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2A0730-3613-5A10-FC65-48548FC6C023}"/>
              </a:ext>
            </a:extLst>
          </p:cNvPr>
          <p:cNvSpPr txBox="1"/>
          <p:nvPr/>
        </p:nvSpPr>
        <p:spPr>
          <a:xfrm>
            <a:off x="138275" y="6427563"/>
            <a:ext cx="936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Yaoyu Zhang, Tao Luo, Overview frequency principle/spectral bias in deep learning.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2201.07395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Linear  Frequency Principle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CA83E-8AD6-87F0-F0C9-26D0BD4C6560}"/>
              </a:ext>
            </a:extLst>
          </p:cNvPr>
          <p:cNvSpPr txBox="1"/>
          <p:nvPr/>
        </p:nvSpPr>
        <p:spPr>
          <a:xfrm>
            <a:off x="424861" y="5229469"/>
            <a:ext cx="11011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2022),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2010.08153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Wang, 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An Upper Limit of Decaying Rate with Respect to Frequency in Deep Neural Network, To appear in Mathematical and Scientific Machine Learning 2022 (MSML22)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783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229600" cy="746692"/>
          </a:xfrm>
        </p:spPr>
        <p:txBody>
          <a:bodyPr/>
          <a:lstStyle/>
          <a:p>
            <a:r>
              <a:rPr lang="en-US" dirty="0"/>
              <a:t>Linear F-Principle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/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/>
              <p:nvPr/>
            </p:nvSpPr>
            <p:spPr>
              <a:xfrm>
                <a:off x="1524000" y="3275131"/>
                <a:ext cx="9144000" cy="97045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box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box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275131"/>
                <a:ext cx="9144000" cy="970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/>
              <p:nvPr/>
            </p:nvSpPr>
            <p:spPr>
              <a:xfrm>
                <a:off x="1819529" y="1819868"/>
                <a:ext cx="4438142" cy="69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529" y="1819868"/>
                <a:ext cx="4438142" cy="692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/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target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=(⋅)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,where</a:t>
                </a:r>
                <a14:m>
                  <m:oMath xmlns:m="http://schemas.openxmlformats.org/officeDocument/2006/math"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p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Fourier transform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frequency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blipFill>
                <a:blip r:embed="rId5"/>
                <a:stretch>
                  <a:fillRect l="-367" t="-50725" b="-4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下 10">
            <a:extLst>
              <a:ext uri="{FF2B5EF4-FFF2-40B4-BE49-F238E27FC236}">
                <a16:creationId xmlns:a16="http://schemas.microsoft.com/office/drawing/2014/main" id="{04F22084-2481-4F66-8FE6-6D7AE0184ADE}"/>
              </a:ext>
            </a:extLst>
          </p:cNvPr>
          <p:cNvSpPr/>
          <p:nvPr/>
        </p:nvSpPr>
        <p:spPr>
          <a:xfrm>
            <a:off x="5791200" y="1860085"/>
            <a:ext cx="457200" cy="1329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/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sufficiently large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blipFill>
                <a:blip r:embed="rId6"/>
                <a:stretch>
                  <a:fillRect l="-706" t="-10526" r="-141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/>
              <p:nvPr/>
            </p:nvSpPr>
            <p:spPr>
              <a:xfrm>
                <a:off x="2895600" y="5140888"/>
                <a:ext cx="6019800" cy="786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140888"/>
                <a:ext cx="6019800" cy="786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/>
              <p:nvPr/>
            </p:nvSpPr>
            <p:spPr>
              <a:xfrm>
                <a:off x="3163558" y="5897776"/>
                <a:ext cx="2627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58" y="5897776"/>
                <a:ext cx="2627642" cy="307777"/>
              </a:xfrm>
              <a:prstGeom prst="rect">
                <a:avLst/>
              </a:prstGeom>
              <a:blipFill>
                <a:blip r:embed="rId8"/>
                <a:stretch>
                  <a:fillRect l="-928" r="-3016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0E7906E-E17A-4F98-BF0F-19C047B301CF}"/>
              </a:ext>
            </a:extLst>
          </p:cNvPr>
          <p:cNvSpPr txBox="1"/>
          <p:nvPr/>
        </p:nvSpPr>
        <p:spPr>
          <a:xfrm>
            <a:off x="1600200" y="4839043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simplicity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03493-DF29-48C6-AAB1-C13A87C69B43}"/>
              </a:ext>
            </a:extLst>
          </p:cNvPr>
          <p:cNvSpPr txBox="1"/>
          <p:nvPr/>
        </p:nvSpPr>
        <p:spPr>
          <a:xfrm>
            <a:off x="6585702" y="220147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1-d function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14767B-4305-1659-06F7-B32A6430DC41}"/>
              </a:ext>
            </a:extLst>
          </p:cNvPr>
          <p:cNvSpPr txBox="1"/>
          <p:nvPr/>
        </p:nvSpPr>
        <p:spPr>
          <a:xfrm>
            <a:off x="90510" y="6366382"/>
            <a:ext cx="1201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69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/>
              <p:nvPr/>
            </p:nvSpPr>
            <p:spPr>
              <a:xfrm>
                <a:off x="1752109" y="902025"/>
                <a:ext cx="86106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Body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09" y="902025"/>
                <a:ext cx="8610600" cy="925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F1E2A481-D9C2-4520-8372-6D3DEC7A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486488" cy="7466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 (Body)"/>
              </a:rPr>
              <a:t>Preference induced by LFP dynamics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78DEAA-033C-4B96-9DED-0601A3540FAC}"/>
              </a:ext>
            </a:extLst>
          </p:cNvPr>
          <p:cNvCxnSpPr>
            <a:cxnSpLocks/>
          </p:cNvCxnSpPr>
          <p:nvPr/>
        </p:nvCxnSpPr>
        <p:spPr>
          <a:xfrm>
            <a:off x="5919008" y="1660300"/>
            <a:ext cx="0" cy="96270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7DA163-CBA4-439D-A48E-3CCE7A881D96}"/>
              </a:ext>
            </a:extLst>
          </p:cNvPr>
          <p:cNvGrpSpPr/>
          <p:nvPr/>
        </p:nvGrpSpPr>
        <p:grpSpPr>
          <a:xfrm>
            <a:off x="1571221" y="2409420"/>
            <a:ext cx="8791488" cy="1774204"/>
            <a:chOff x="47221" y="3353880"/>
            <a:chExt cx="8791488" cy="1774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/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𝛾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4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s</a:t>
                  </a:r>
                  <a:r>
                    <a:rPr kumimoji="0" lang="en-US" sz="2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.t.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for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=1,⋯,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blipFill>
                  <a:blip r:embed="rId3"/>
                  <a:stretch>
                    <a:fillRect b="-5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52B475-B4D8-42B2-9005-2BF529A50C27}"/>
                </a:ext>
              </a:extLst>
            </p:cNvPr>
            <p:cNvSpPr/>
            <p:nvPr/>
          </p:nvSpPr>
          <p:spPr>
            <a:xfrm>
              <a:off x="2060624" y="3679065"/>
              <a:ext cx="5267455" cy="806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2F975-451B-4492-AC32-A7308E6C371B}"/>
                </a:ext>
              </a:extLst>
            </p:cNvPr>
            <p:cNvSpPr txBox="1"/>
            <p:nvPr/>
          </p:nvSpPr>
          <p:spPr>
            <a:xfrm>
              <a:off x="47221" y="3654282"/>
              <a:ext cx="2288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low frequency preference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/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cubic spline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 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linear spline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blipFill>
                <a:blip r:embed="rId4"/>
                <a:stretch>
                  <a:fillRect l="-105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B5AA2B0-CC23-B1A5-5B50-ACED54C3A5B5}"/>
              </a:ext>
            </a:extLst>
          </p:cNvPr>
          <p:cNvSpPr txBox="1"/>
          <p:nvPr/>
        </p:nvSpPr>
        <p:spPr>
          <a:xfrm>
            <a:off x="90510" y="6366382"/>
            <a:ext cx="1201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240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63"/>
    </mc:Choice>
    <mc:Fallback xmlns="">
      <p:transition spd="slow" advTm="9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文字, 地图&#10;&#10;描述已自动生成">
            <a:extLst>
              <a:ext uri="{FF2B5EF4-FFF2-40B4-BE49-F238E27FC236}">
                <a16:creationId xmlns:a16="http://schemas.microsoft.com/office/drawing/2014/main" id="{1617CAB1-1BEB-4CA0-8C0A-BA23AC791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9" y="2772613"/>
            <a:ext cx="3292158" cy="2469119"/>
          </a:xfrm>
          <a:prstGeom prst="rect">
            <a:avLst/>
          </a:prstGeom>
        </p:spPr>
      </p:pic>
      <p:pic>
        <p:nvPicPr>
          <p:cNvPr id="13" name="图片 12" descr="图片包含 文字, 地图&#10;&#10;描述已自动生成">
            <a:extLst>
              <a:ext uri="{FF2B5EF4-FFF2-40B4-BE49-F238E27FC236}">
                <a16:creationId xmlns:a16="http://schemas.microsoft.com/office/drawing/2014/main" id="{2AE30B06-E97C-4D1A-80FB-356C7695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21" y="2743201"/>
            <a:ext cx="3292158" cy="2469119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9CE0EED0-2367-4667-8ACF-8168B2B63413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  <p:pic>
        <p:nvPicPr>
          <p:cNvPr id="8" name="图片 7" descr="图片包含 文字&#10;&#10;描述已自动生成">
            <a:extLst>
              <a:ext uri="{FF2B5EF4-FFF2-40B4-BE49-F238E27FC236}">
                <a16:creationId xmlns:a16="http://schemas.microsoft.com/office/drawing/2014/main" id="{C7CCBD99-4D0A-431B-88E7-F53FBF8D5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91" y="2787848"/>
            <a:ext cx="2926086" cy="21945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BB6E3C4-9C88-46C1-97A1-D16180F4D16F}"/>
              </a:ext>
            </a:extLst>
          </p:cNvPr>
          <p:cNvSpPr/>
          <p:nvPr/>
        </p:nvSpPr>
        <p:spPr>
          <a:xfrm>
            <a:off x="1981200" y="5382093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 and r are initialized by uniform distributions on [ -0.1,0.1 ] and [ -0.25,0.25 ]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/>
              <p:nvPr/>
            </p:nvSpPr>
            <p:spPr>
              <a:xfrm>
                <a:off x="2819401" y="1364784"/>
                <a:ext cx="6719211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1364784"/>
                <a:ext cx="6719211" cy="925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D69FDA2-FAF9-8BAC-5E31-90D022C28289}"/>
              </a:ext>
            </a:extLst>
          </p:cNvPr>
          <p:cNvSpPr txBox="1"/>
          <p:nvPr/>
        </p:nvSpPr>
        <p:spPr>
          <a:xfrm>
            <a:off x="90510" y="6366382"/>
            <a:ext cx="1201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400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B6E3C4-9C88-46C1-97A1-D16180F4D16F}"/>
              </a:ext>
            </a:extLst>
          </p:cNvPr>
          <p:cNvSpPr/>
          <p:nvPr/>
        </p:nvSpPr>
        <p:spPr>
          <a:xfrm>
            <a:off x="1981200" y="5467387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 and r are initialized by uniform distributions on [ -2,2]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537E8-B4E2-4017-B606-AE5CEDA3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14600"/>
            <a:ext cx="4038600" cy="294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/>
              <p:nvPr/>
            </p:nvSpPr>
            <p:spPr>
              <a:xfrm>
                <a:off x="2590800" y="1286826"/>
                <a:ext cx="72390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286826"/>
                <a:ext cx="7239000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A69921F1-C06E-4953-8EF0-7D2F0379B5A9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8F0C43-68FD-D1D4-3179-2BD010F564FC}"/>
              </a:ext>
            </a:extLst>
          </p:cNvPr>
          <p:cNvSpPr txBox="1"/>
          <p:nvPr/>
        </p:nvSpPr>
        <p:spPr>
          <a:xfrm>
            <a:off x="90510" y="6366382"/>
            <a:ext cx="1201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80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6958C-7285-4857-958F-E8CA6A7B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51" y="-76200"/>
            <a:ext cx="8229600" cy="1143000"/>
          </a:xfrm>
        </p:spPr>
        <p:txBody>
          <a:bodyPr/>
          <a:lstStyle/>
          <a:p>
            <a:r>
              <a:rPr lang="en-US" dirty="0"/>
              <a:t>High-dim case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F9097F46-EA1A-4F49-BFD6-5EDD1A03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4" y="2320287"/>
            <a:ext cx="5145134" cy="4056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0">
                <a:extLst>
                  <a:ext uri="{FF2B5EF4-FFF2-40B4-BE49-F238E27FC236}">
                    <a16:creationId xmlns:a16="http://schemas.microsoft.com/office/drawing/2014/main" id="{3E6644DF-F463-46BF-AD26-371A4CB7F1EB}"/>
                  </a:ext>
                </a:extLst>
              </p:cNvPr>
              <p:cNvSpPr/>
              <p:nvPr/>
            </p:nvSpPr>
            <p:spPr>
              <a:xfrm>
                <a:off x="1790700" y="1606873"/>
                <a:ext cx="86106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+3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10">
                <a:extLst>
                  <a:ext uri="{FF2B5EF4-FFF2-40B4-BE49-F238E27FC236}">
                    <a16:creationId xmlns:a16="http://schemas.microsoft.com/office/drawing/2014/main" id="{3E6644DF-F463-46BF-AD26-371A4CB7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1606873"/>
                <a:ext cx="8610600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C17D5F-7E0D-4823-9353-C53A4D84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507" y="819493"/>
            <a:ext cx="3374986" cy="7522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8E433A-2DBF-EC2C-6C63-3F79B5DAF305}"/>
              </a:ext>
            </a:extLst>
          </p:cNvPr>
          <p:cNvSpPr txBox="1"/>
          <p:nvPr/>
        </p:nvSpPr>
        <p:spPr>
          <a:xfrm>
            <a:off x="90510" y="6366382"/>
            <a:ext cx="1201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 Tao Luo,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 </a:t>
            </a:r>
            <a:r>
              <a:rPr lang="en-US" altLang="zh-CN" sz="10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4350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D47F3-86D7-41BB-B614-22C22AB8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 of the frequency bias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464778-812C-41E7-9653-EBD88573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69" y="1223256"/>
            <a:ext cx="4355970" cy="1143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14F4F8-3DDD-461B-9831-53A45348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79" y="2365300"/>
            <a:ext cx="9158464" cy="13727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9BD25B-40A2-4697-8035-2C00911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79" y="4153606"/>
            <a:ext cx="8862061" cy="1481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232738-9383-435F-B654-66574E00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372" y="3314874"/>
            <a:ext cx="3402089" cy="28324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B42824-1BCC-EF4C-A6AF-E2CA616A12E8}"/>
              </a:ext>
            </a:extLst>
          </p:cNvPr>
          <p:cNvSpPr txBox="1"/>
          <p:nvPr/>
        </p:nvSpPr>
        <p:spPr>
          <a:xfrm>
            <a:off x="590085" y="6347482"/>
            <a:ext cx="110118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Tao Luo*, Zheng Ma,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Wang,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An Upper Limit of Decaying Rate with Respect to Frequency in Deep Neural Network, To appear in Mathematical and Scientific Machine Learning 2022 (MSML22)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479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589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Implicit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4BFAF6-B396-0180-2D5A-BCC3F03A5BE5}"/>
              </a:ext>
            </a:extLst>
          </p:cNvPr>
          <p:cNvSpPr txBox="1"/>
          <p:nvPr/>
        </p:nvSpPr>
        <p:spPr>
          <a:xfrm>
            <a:off x="493627" y="5214146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1526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2D4-80EA-4DD8-AF9A-EDA52110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altLang="zh-CN" dirty="0"/>
              <a:t>Impact of initialization in experiments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76A05-4B06-45FD-8505-AD7D147DB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3" b="9952"/>
          <a:stretch/>
        </p:blipFill>
        <p:spPr>
          <a:xfrm>
            <a:off x="0" y="1951264"/>
            <a:ext cx="12192000" cy="2645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BEBA2-2E48-4F9E-9782-0D53FCCC33E9}"/>
              </a:ext>
            </a:extLst>
          </p:cNvPr>
          <p:cNvSpPr txBox="1"/>
          <p:nvPr/>
        </p:nvSpPr>
        <p:spPr>
          <a:xfrm>
            <a:off x="8554720" y="6238241"/>
            <a:ext cx="33426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Xu, et al., ICONIP 2019</a:t>
            </a:r>
            <a:endParaRPr lang="zh-CN" alt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BC328-EEFA-4501-B7C6-7A210584FB73}"/>
              </a:ext>
            </a:extLst>
          </p:cNvPr>
          <p:cNvSpPr txBox="1"/>
          <p:nvPr/>
        </p:nvSpPr>
        <p:spPr>
          <a:xfrm>
            <a:off x="5086350" y="1489600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train</a:t>
            </a:r>
            <a:endParaRPr lang="zh-CN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A5D84-9FB9-47CA-8CE8-FFBD21B3132A}"/>
              </a:ext>
            </a:extLst>
          </p:cNvPr>
          <p:cNvSpPr txBox="1"/>
          <p:nvPr/>
        </p:nvSpPr>
        <p:spPr>
          <a:xfrm>
            <a:off x="9231086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test</a:t>
            </a:r>
            <a:endParaRPr lang="zh-CN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5C93F-1258-43BA-A2AC-C99FCB812F31}"/>
              </a:ext>
            </a:extLst>
          </p:cNvPr>
          <p:cNvSpPr txBox="1"/>
          <p:nvPr/>
        </p:nvSpPr>
        <p:spPr>
          <a:xfrm>
            <a:off x="952500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initial</a:t>
            </a:r>
            <a:endParaRPr lang="zh-CN" alt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E8A1C-2BD4-4B7F-AC33-ED6C0C51FED1}"/>
              </a:ext>
            </a:extLst>
          </p:cNvPr>
          <p:cNvSpPr/>
          <p:nvPr/>
        </p:nvSpPr>
        <p:spPr>
          <a:xfrm>
            <a:off x="600074" y="3816803"/>
            <a:ext cx="2530929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7B93CF-58FC-4D6B-AACD-33357F78BD09}"/>
              </a:ext>
            </a:extLst>
          </p:cNvPr>
          <p:cNvSpPr/>
          <p:nvPr/>
        </p:nvSpPr>
        <p:spPr>
          <a:xfrm>
            <a:off x="4616903" y="2050596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3A25D-0F99-4920-996C-A5D6FD8F9780}"/>
              </a:ext>
            </a:extLst>
          </p:cNvPr>
          <p:cNvSpPr/>
          <p:nvPr/>
        </p:nvSpPr>
        <p:spPr>
          <a:xfrm>
            <a:off x="8700406" y="2043792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AB535-CF71-4D8E-933F-8A241736F9FF}"/>
              </a:ext>
            </a:extLst>
          </p:cNvPr>
          <p:cNvSpPr txBox="1"/>
          <p:nvPr/>
        </p:nvSpPr>
        <p:spPr>
          <a:xfrm>
            <a:off x="9231086" y="4671331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Overfit!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1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1" y="488531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Linear  Regime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D9980F-C713-9791-75ED-7C4A04FC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0317"/>
            <a:ext cx="12192000" cy="9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2D4-80EA-4DD8-AF9A-EDA52110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altLang="zh-CN" dirty="0"/>
              <a:t>Impact of initialization in experiments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EBA2-2E48-4F9E-9782-0D53FCCC33E9}"/>
              </a:ext>
            </a:extLst>
          </p:cNvPr>
          <p:cNvSpPr txBox="1"/>
          <p:nvPr/>
        </p:nvSpPr>
        <p:spPr>
          <a:xfrm>
            <a:off x="8554720" y="6238241"/>
            <a:ext cx="33426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Xu, et al., ICONIP 2019</a:t>
            </a:r>
            <a:endParaRPr lang="zh-CN" altLang="en-US" sz="2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7D0A4-28AB-42AA-861F-59D00C1A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0" b="12088"/>
          <a:stretch/>
        </p:blipFill>
        <p:spPr>
          <a:xfrm>
            <a:off x="0" y="1951264"/>
            <a:ext cx="12192000" cy="2735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FBD3B-BC7F-43AC-9704-DC692A8EEA0A}"/>
              </a:ext>
            </a:extLst>
          </p:cNvPr>
          <p:cNvSpPr txBox="1"/>
          <p:nvPr/>
        </p:nvSpPr>
        <p:spPr>
          <a:xfrm>
            <a:off x="5086350" y="1489600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train</a:t>
            </a:r>
            <a:endParaRPr lang="zh-CN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E042D-14B4-44B4-B5F2-283DB5A9E24B}"/>
              </a:ext>
            </a:extLst>
          </p:cNvPr>
          <p:cNvSpPr txBox="1"/>
          <p:nvPr/>
        </p:nvSpPr>
        <p:spPr>
          <a:xfrm>
            <a:off x="9231086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test</a:t>
            </a:r>
            <a:endParaRPr lang="zh-CN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AD20F-7B23-4B04-BC10-587A7FBC4C79}"/>
              </a:ext>
            </a:extLst>
          </p:cNvPr>
          <p:cNvSpPr txBox="1"/>
          <p:nvPr/>
        </p:nvSpPr>
        <p:spPr>
          <a:xfrm>
            <a:off x="952500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initial</a:t>
            </a:r>
            <a:endParaRPr lang="zh-CN" alt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8001B-E7E1-45FC-B8B0-16B7943C285A}"/>
              </a:ext>
            </a:extLst>
          </p:cNvPr>
          <p:cNvSpPr/>
          <p:nvPr/>
        </p:nvSpPr>
        <p:spPr>
          <a:xfrm>
            <a:off x="1196067" y="2062841"/>
            <a:ext cx="2559504" cy="311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238CD7-22F7-4055-A745-6DB7399C4145}"/>
              </a:ext>
            </a:extLst>
          </p:cNvPr>
          <p:cNvSpPr/>
          <p:nvPr/>
        </p:nvSpPr>
        <p:spPr>
          <a:xfrm>
            <a:off x="4727121" y="2062841"/>
            <a:ext cx="2559504" cy="311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CB259-B0BD-4B5C-A209-AA8D9C8464A2}"/>
              </a:ext>
            </a:extLst>
          </p:cNvPr>
          <p:cNvSpPr/>
          <p:nvPr/>
        </p:nvSpPr>
        <p:spPr>
          <a:xfrm>
            <a:off x="8838519" y="2065177"/>
            <a:ext cx="2559504" cy="308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AD8B0-AF79-4126-AB52-9DF89C3C3340}"/>
              </a:ext>
            </a:extLst>
          </p:cNvPr>
          <p:cNvSpPr txBox="1"/>
          <p:nvPr/>
        </p:nvSpPr>
        <p:spPr>
          <a:xfrm>
            <a:off x="9194346" y="4686300"/>
            <a:ext cx="240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Generalize well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5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Setup in the NTK regime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1E12-819B-431C-9015-86D3FDEB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346"/>
            <a:ext cx="10515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NNs can be linearized around initialization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Loss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Neural tangent kernel (NTK)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Kernel gradient flow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7EE7F-63A8-489A-9FBE-6FDF873C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1678531"/>
            <a:ext cx="812482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6D4E4-C426-4D6B-B3AC-1BB38D4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4458"/>
            <a:ext cx="4991100" cy="66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707AC-4DCD-4169-9F8D-5F9FF66E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4" y="5333546"/>
            <a:ext cx="8591550" cy="69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17B1B-7126-465A-9DF5-A9A77348C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04" y="4118111"/>
            <a:ext cx="5629275" cy="685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47DE5F-E1D4-7F4D-A664-18981921D80B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2118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Equivalent optimization problems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6F77FC-5896-4BA7-BE1F-58BCBB13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642"/>
            <a:ext cx="10287411" cy="2730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BE4594-125B-46DC-B811-342772C40942}"/>
                  </a:ext>
                </a:extLst>
              </p:cNvPr>
              <p:cNvSpPr txBox="1"/>
              <p:nvPr/>
            </p:nvSpPr>
            <p:spPr>
              <a:xfrm>
                <a:off x="838200" y="5174800"/>
                <a:ext cx="99525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In a general class, e.g.,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distance, choice of loss has no impact.</a:t>
                </a:r>
              </a:p>
              <a:p>
                <a:r>
                  <a:rPr lang="en-US" altLang="zh-CN" sz="2400" dirty="0"/>
                  <a:t>In practice, different loss can be considered to accelerate convergence.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BE4594-125B-46DC-B811-342772C4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4800"/>
                <a:ext cx="9952567" cy="830997"/>
              </a:xfrm>
              <a:prstGeom prst="rect">
                <a:avLst/>
              </a:prstGeom>
              <a:blipFill>
                <a:blip r:embed="rId3"/>
                <a:stretch>
                  <a:fillRect l="-1020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0E98B73-8BC2-7EAC-F773-3DC9305961EB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5799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Main results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CA7ED-4875-4C8B-B9FA-393A3FD1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86" y="1435370"/>
            <a:ext cx="10302239" cy="141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33DA1-990B-4FF5-938C-BD9C9777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4" y="3270908"/>
            <a:ext cx="10400321" cy="271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925DC-D619-45EF-9B3C-A9D02119EAC8}"/>
              </a:ext>
            </a:extLst>
          </p:cNvPr>
          <p:cNvSpPr txBox="1"/>
          <p:nvPr/>
        </p:nvSpPr>
        <p:spPr>
          <a:xfrm>
            <a:off x="4307588" y="2776057"/>
            <a:ext cx="190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unbiased fit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0A75A-B7EA-453A-883A-4B514E917138}"/>
                  </a:ext>
                </a:extLst>
              </p:cNvPr>
              <p:cNvSpPr txBox="1"/>
              <p:nvPr/>
            </p:nvSpPr>
            <p:spPr>
              <a:xfrm>
                <a:off x="6631885" y="2776058"/>
                <a:ext cx="22992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0000FF"/>
                    </a:solidFill>
                  </a:rPr>
                  <a:t>bias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𝐢𝐧𝐢</m:t>
                        </m:r>
                      </m:sub>
                    </m:sSub>
                  </m:oMath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0A75A-B7EA-453A-883A-4B514E9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85" y="2776058"/>
                <a:ext cx="229928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43BCB9-C1C7-46C3-8137-747292400250}"/>
              </a:ext>
            </a:extLst>
          </p:cNvPr>
          <p:cNvSpPr txBox="1"/>
          <p:nvPr/>
        </p:nvSpPr>
        <p:spPr>
          <a:xfrm>
            <a:off x="8578692" y="5290458"/>
            <a:ext cx="296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additional generalization error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CBB16B-EA8A-4075-950C-2E30CEED3F52}"/>
              </a:ext>
            </a:extLst>
          </p:cNvPr>
          <p:cNvSpPr/>
          <p:nvPr/>
        </p:nvSpPr>
        <p:spPr>
          <a:xfrm>
            <a:off x="6304931" y="2339356"/>
            <a:ext cx="2839069" cy="3684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AD0BE4-F5BB-4BE3-905C-EB5AEE4903BA}"/>
              </a:ext>
            </a:extLst>
          </p:cNvPr>
          <p:cNvSpPr/>
          <p:nvPr/>
        </p:nvSpPr>
        <p:spPr>
          <a:xfrm>
            <a:off x="5931355" y="4906736"/>
            <a:ext cx="4016828" cy="383722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5788AE-54B8-E61A-830F-69A86E60DE2E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5037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7AB4-25A9-4E17-9E6F-0DF1928DEC7A}"/>
                  </a:ext>
                </a:extLst>
              </p:cNvPr>
              <p:cNvSpPr/>
              <p:nvPr/>
            </p:nvSpPr>
            <p:spPr>
              <a:xfrm>
                <a:off x="1136025" y="1257904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⋅;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ini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⋅;0,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ini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⋅;0,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ini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7AB4-25A9-4E17-9E6F-0DF1928D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25" y="1257904"/>
                <a:ext cx="908879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127F470-2184-4AC3-9C11-FD04FDBFC045}"/>
              </a:ext>
            </a:extLst>
          </p:cNvPr>
          <p:cNvSpPr/>
          <p:nvPr/>
        </p:nvSpPr>
        <p:spPr>
          <a:xfrm>
            <a:off x="6182586" y="1277848"/>
            <a:ext cx="3795593" cy="50327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F0B01-2FE4-40A6-ABC7-6A65CE07925A}"/>
                  </a:ext>
                </a:extLst>
              </p:cNvPr>
              <p:cNvSpPr txBox="1"/>
              <p:nvPr/>
            </p:nvSpPr>
            <p:spPr>
              <a:xfrm>
                <a:off x="6109842" y="1822509"/>
                <a:ext cx="37955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00FF"/>
                    </a:solidFill>
                  </a:rPr>
                  <a:t>bias: high </a:t>
                </a:r>
                <a:r>
                  <a:rPr lang="en-US" sz="2800" b="1" dirty="0" err="1">
                    <a:solidFill>
                      <a:srgbClr val="0000FF"/>
                    </a:solidFill>
                  </a:rPr>
                  <a:t>freq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𝐢𝐧𝐢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00FF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F0B01-2FE4-40A6-ABC7-6A65CE07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42" y="1822509"/>
                <a:ext cx="3795593" cy="523220"/>
              </a:xfrm>
              <a:prstGeom prst="rect">
                <a:avLst/>
              </a:prstGeom>
              <a:blipFill>
                <a:blip r:embed="rId3"/>
                <a:stretch>
                  <a:fillRect l="-642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itle 1">
            <a:extLst>
              <a:ext uri="{FF2B5EF4-FFF2-40B4-BE49-F238E27FC236}">
                <a16:creationId xmlns:a16="http://schemas.microsoft.com/office/drawing/2014/main" id="{E1E1EE1E-E512-45A2-AFD8-73A84AF29025}"/>
              </a:ext>
            </a:extLst>
          </p:cNvPr>
          <p:cNvSpPr txBox="1">
            <a:spLocks/>
          </p:cNvSpPr>
          <p:nvPr/>
        </p:nvSpPr>
        <p:spPr>
          <a:xfrm>
            <a:off x="838200" y="388499"/>
            <a:ext cx="10515600" cy="590371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7C3BB0-BD52-4E32-A350-A6BE26D0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42" y="3119500"/>
            <a:ext cx="11285034" cy="3318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1">
                <a:extLst>
                  <a:ext uri="{FF2B5EF4-FFF2-40B4-BE49-F238E27FC236}">
                    <a16:creationId xmlns:a16="http://schemas.microsoft.com/office/drawing/2014/main" id="{E6DD8213-A75A-CD35-FA37-3928D715E87D}"/>
                  </a:ext>
                </a:extLst>
              </p:cNvPr>
              <p:cNvSpPr/>
              <p:nvPr/>
            </p:nvSpPr>
            <p:spPr>
              <a:xfrm>
                <a:off x="1074380" y="2401083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⋅;0,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ini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⋅;0,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ini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1">
                <a:extLst>
                  <a:ext uri="{FF2B5EF4-FFF2-40B4-BE49-F238E27FC236}">
                    <a16:creationId xmlns:a16="http://schemas.microsoft.com/office/drawing/2014/main" id="{E6DD8213-A75A-CD35-FA37-3928D715E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0" y="2401083"/>
                <a:ext cx="9088799" cy="523220"/>
              </a:xfrm>
              <a:prstGeom prst="rect">
                <a:avLst/>
              </a:prstGeom>
              <a:blipFill>
                <a:blip r:embed="rId5"/>
                <a:stretch>
                  <a:fillRect l="-1395"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1">
                <a:extLst>
                  <a:ext uri="{FF2B5EF4-FFF2-40B4-BE49-F238E27FC236}">
                    <a16:creationId xmlns:a16="http://schemas.microsoft.com/office/drawing/2014/main" id="{E8DE46E7-F618-6C1A-1486-5AEFA3DBAC6B}"/>
                  </a:ext>
                </a:extLst>
              </p:cNvPr>
              <p:cNvSpPr/>
              <p:nvPr/>
            </p:nvSpPr>
            <p:spPr>
              <a:xfrm>
                <a:off x="1053832" y="2905780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Blue: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⋅;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ini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Rectangle 1">
                <a:extLst>
                  <a:ext uri="{FF2B5EF4-FFF2-40B4-BE49-F238E27FC236}">
                    <a16:creationId xmlns:a16="http://schemas.microsoft.com/office/drawing/2014/main" id="{E8DE46E7-F618-6C1A-1486-5AEFA3DBA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32" y="2905780"/>
                <a:ext cx="9088799" cy="523220"/>
              </a:xfrm>
              <a:prstGeom prst="rect">
                <a:avLst/>
              </a:prstGeom>
              <a:blipFill>
                <a:blip r:embed="rId6"/>
                <a:stretch>
                  <a:fillRect l="-1536" t="-1162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8BF2613-DA3E-16CF-81F0-E520841F130A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253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2D4-80EA-4DD8-AF9A-EDA52110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altLang="zh-CN" dirty="0"/>
              <a:t>Revisit previous experiments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EBA2-2E48-4F9E-9782-0D53FCCC33E9}"/>
              </a:ext>
            </a:extLst>
          </p:cNvPr>
          <p:cNvSpPr txBox="1"/>
          <p:nvPr/>
        </p:nvSpPr>
        <p:spPr>
          <a:xfrm>
            <a:off x="8554720" y="6238241"/>
            <a:ext cx="33426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Xu, et al., ICONIP 2019</a:t>
            </a:r>
            <a:endParaRPr lang="zh-CN" altLang="en-US" sz="2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5DAC50-85A2-4DC6-921B-3CE4C09380ED}"/>
              </a:ext>
            </a:extLst>
          </p:cNvPr>
          <p:cNvGrpSpPr/>
          <p:nvPr/>
        </p:nvGrpSpPr>
        <p:grpSpPr>
          <a:xfrm>
            <a:off x="593483" y="1893550"/>
            <a:ext cx="4617019" cy="3143533"/>
            <a:chOff x="467360" y="2106385"/>
            <a:chExt cx="3789680" cy="264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76A05-4B06-45FD-8505-AD7D147DB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53" r="68917" b="9952"/>
            <a:stretch/>
          </p:blipFill>
          <p:spPr>
            <a:xfrm>
              <a:off x="467360" y="2106385"/>
              <a:ext cx="3789680" cy="264522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8E8A1C-2BD4-4B7F-AC33-ED6C0C51FED1}"/>
                </a:ext>
              </a:extLst>
            </p:cNvPr>
            <p:cNvSpPr/>
            <p:nvPr/>
          </p:nvSpPr>
          <p:spPr>
            <a:xfrm>
              <a:off x="1096735" y="3938722"/>
              <a:ext cx="2560865" cy="318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3A25D-0F99-4920-996C-A5D6FD8F9780}"/>
              </a:ext>
            </a:extLst>
          </p:cNvPr>
          <p:cNvSpPr/>
          <p:nvPr/>
        </p:nvSpPr>
        <p:spPr>
          <a:xfrm>
            <a:off x="8700406" y="2043792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BDE48E-A36C-46AA-A8F5-F865D99E557E}"/>
              </a:ext>
            </a:extLst>
          </p:cNvPr>
          <p:cNvGrpSpPr/>
          <p:nvPr/>
        </p:nvGrpSpPr>
        <p:grpSpPr>
          <a:xfrm>
            <a:off x="6141129" y="1893549"/>
            <a:ext cx="5118781" cy="3143533"/>
            <a:chOff x="6004560" y="2172045"/>
            <a:chExt cx="4338320" cy="2645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015710-22A6-45FC-8D74-0EC878C02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417" t="9453" b="9952"/>
            <a:stretch/>
          </p:blipFill>
          <p:spPr>
            <a:xfrm>
              <a:off x="6004560" y="2172045"/>
              <a:ext cx="4338320" cy="264522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ECFFAA-FEA8-4680-9D33-BC1DF3D1B864}"/>
                </a:ext>
              </a:extLst>
            </p:cNvPr>
            <p:cNvSpPr/>
            <p:nvPr/>
          </p:nvSpPr>
          <p:spPr>
            <a:xfrm>
              <a:off x="6830128" y="2254747"/>
              <a:ext cx="2560865" cy="318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DB6C21A7-224F-4934-A2B9-CA7AA73EA05F}"/>
              </a:ext>
            </a:extLst>
          </p:cNvPr>
          <p:cNvSpPr/>
          <p:nvPr/>
        </p:nvSpPr>
        <p:spPr>
          <a:xfrm>
            <a:off x="2180623" y="1953675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2DB8148-4C99-4187-97C9-FF88B48A4CCC}"/>
              </a:ext>
            </a:extLst>
          </p:cNvPr>
          <p:cNvSpPr/>
          <p:nvPr/>
        </p:nvSpPr>
        <p:spPr>
          <a:xfrm>
            <a:off x="2180623" y="3118173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23A04E5-45AA-46E2-A9FD-08C8E8A81B3A}"/>
              </a:ext>
            </a:extLst>
          </p:cNvPr>
          <p:cNvSpPr/>
          <p:nvPr/>
        </p:nvSpPr>
        <p:spPr>
          <a:xfrm>
            <a:off x="2180623" y="3631775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8FE880A-1A64-4111-B6DA-6DEC3D9F5236}"/>
              </a:ext>
            </a:extLst>
          </p:cNvPr>
          <p:cNvSpPr/>
          <p:nvPr/>
        </p:nvSpPr>
        <p:spPr>
          <a:xfrm>
            <a:off x="2195863" y="4172524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61633AE-CEC1-4D4D-8254-EA4901AE7963}"/>
              </a:ext>
            </a:extLst>
          </p:cNvPr>
          <p:cNvSpPr/>
          <p:nvPr/>
        </p:nvSpPr>
        <p:spPr>
          <a:xfrm>
            <a:off x="2195863" y="4762636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BE3E2C3-0FC2-44EA-94D5-CBCD56C4B75D}"/>
              </a:ext>
            </a:extLst>
          </p:cNvPr>
          <p:cNvSpPr/>
          <p:nvPr/>
        </p:nvSpPr>
        <p:spPr>
          <a:xfrm>
            <a:off x="2195863" y="5372972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8CADD7-9CC0-4E47-8795-863992DCA98E}"/>
              </a:ext>
            </a:extLst>
          </p:cNvPr>
          <p:cNvSpPr/>
          <p:nvPr/>
        </p:nvSpPr>
        <p:spPr>
          <a:xfrm>
            <a:off x="2180623" y="1407108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9E1AF96-D909-4A5D-B82E-0E1839B3F7C7}"/>
              </a:ext>
            </a:extLst>
          </p:cNvPr>
          <p:cNvSpPr/>
          <p:nvPr/>
        </p:nvSpPr>
        <p:spPr>
          <a:xfrm>
            <a:off x="2195863" y="2542900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9A326DB-395A-49C3-955F-E6BFED58B8C9}"/>
              </a:ext>
            </a:extLst>
          </p:cNvPr>
          <p:cNvSpPr/>
          <p:nvPr/>
        </p:nvSpPr>
        <p:spPr>
          <a:xfrm>
            <a:off x="504223" y="3417387"/>
            <a:ext cx="464820" cy="374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9343AAB-29CE-4FAF-A7A5-0EF68CBE54F2}"/>
              </a:ext>
            </a:extLst>
          </p:cNvPr>
          <p:cNvCxnSpPr>
            <a:cxnSpLocks/>
            <a:stCxn id="26" idx="6"/>
            <a:endCxn id="23" idx="3"/>
          </p:cNvCxnSpPr>
          <p:nvPr/>
        </p:nvCxnSpPr>
        <p:spPr>
          <a:xfrm flipV="1">
            <a:off x="969044" y="1773089"/>
            <a:ext cx="1278535" cy="1831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21AC914-7D90-4C1B-A940-D7AA52542197}"/>
              </a:ext>
            </a:extLst>
          </p:cNvPr>
          <p:cNvCxnSpPr>
            <a:cxnSpLocks/>
            <a:stCxn id="26" idx="6"/>
            <a:endCxn id="10" idx="2"/>
          </p:cNvCxnSpPr>
          <p:nvPr/>
        </p:nvCxnSpPr>
        <p:spPr>
          <a:xfrm flipV="1">
            <a:off x="969043" y="2168063"/>
            <a:ext cx="1211580" cy="1436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2749A4B-37D8-41B1-9D13-B5DA3C4EFAF3}"/>
              </a:ext>
            </a:extLst>
          </p:cNvPr>
          <p:cNvCxnSpPr>
            <a:cxnSpLocks/>
            <a:stCxn id="26" idx="6"/>
            <a:endCxn id="24" idx="2"/>
          </p:cNvCxnSpPr>
          <p:nvPr/>
        </p:nvCxnSpPr>
        <p:spPr>
          <a:xfrm flipV="1">
            <a:off x="969043" y="2757287"/>
            <a:ext cx="1226820" cy="847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4B9C4FD-53CA-479E-BA79-F45658A6288C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flipV="1">
            <a:off x="969043" y="3332561"/>
            <a:ext cx="1211580" cy="272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05C4227-8CAF-48E5-ABED-6EC440F3CB75}"/>
              </a:ext>
            </a:extLst>
          </p:cNvPr>
          <p:cNvCxnSpPr>
            <a:cxnSpLocks/>
            <a:stCxn id="26" idx="6"/>
            <a:endCxn id="19" idx="2"/>
          </p:cNvCxnSpPr>
          <p:nvPr/>
        </p:nvCxnSpPr>
        <p:spPr>
          <a:xfrm>
            <a:off x="969043" y="3604852"/>
            <a:ext cx="1211580" cy="241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26099DC-8DAC-4292-B2D2-AD50A95920F0}"/>
              </a:ext>
            </a:extLst>
          </p:cNvPr>
          <p:cNvCxnSpPr>
            <a:cxnSpLocks/>
            <a:stCxn id="26" idx="6"/>
            <a:endCxn id="20" idx="2"/>
          </p:cNvCxnSpPr>
          <p:nvPr/>
        </p:nvCxnSpPr>
        <p:spPr>
          <a:xfrm>
            <a:off x="969043" y="3604851"/>
            <a:ext cx="1226820" cy="782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1DBC0B9-2BAD-4EAB-9303-105F910F792B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>
            <a:off x="969043" y="3604851"/>
            <a:ext cx="1226820" cy="137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6705121-D874-4D11-8900-52BB41356417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>
            <a:off x="969044" y="3604852"/>
            <a:ext cx="1293775" cy="1830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058072B-0865-4303-9AAF-107F33AAFEDE}"/>
              </a:ext>
            </a:extLst>
          </p:cNvPr>
          <p:cNvSpPr txBox="1"/>
          <p:nvPr/>
        </p:nvSpPr>
        <p:spPr>
          <a:xfrm>
            <a:off x="897466" y="4967609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Copy weight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1B7CF16-140D-4D44-B358-A9D402D53121}"/>
              </a:ext>
            </a:extLst>
          </p:cNvPr>
          <p:cNvSpPr/>
          <p:nvPr/>
        </p:nvSpPr>
        <p:spPr>
          <a:xfrm>
            <a:off x="3857023" y="1923343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A34B72-80C6-457C-8007-97F350292BD4}"/>
              </a:ext>
            </a:extLst>
          </p:cNvPr>
          <p:cNvSpPr/>
          <p:nvPr/>
        </p:nvSpPr>
        <p:spPr>
          <a:xfrm>
            <a:off x="3857023" y="3087841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06A9758-CF3F-40BE-85A4-3A860A14425A}"/>
              </a:ext>
            </a:extLst>
          </p:cNvPr>
          <p:cNvSpPr/>
          <p:nvPr/>
        </p:nvSpPr>
        <p:spPr>
          <a:xfrm>
            <a:off x="3857023" y="3601443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794A580-CF2A-441A-81A2-46B601B4091C}"/>
              </a:ext>
            </a:extLst>
          </p:cNvPr>
          <p:cNvSpPr/>
          <p:nvPr/>
        </p:nvSpPr>
        <p:spPr>
          <a:xfrm>
            <a:off x="3872263" y="4142192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8CE2422-E8CF-4EB2-A271-D3366F486EE4}"/>
              </a:ext>
            </a:extLst>
          </p:cNvPr>
          <p:cNvSpPr/>
          <p:nvPr/>
        </p:nvSpPr>
        <p:spPr>
          <a:xfrm>
            <a:off x="3872263" y="4732304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53A8E5D-81EA-4DC3-8CBE-B834528D5B15}"/>
              </a:ext>
            </a:extLst>
          </p:cNvPr>
          <p:cNvSpPr/>
          <p:nvPr/>
        </p:nvSpPr>
        <p:spPr>
          <a:xfrm>
            <a:off x="3872263" y="5342640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FFA693D-47AB-4891-BEA5-FFBD21307D07}"/>
              </a:ext>
            </a:extLst>
          </p:cNvPr>
          <p:cNvSpPr/>
          <p:nvPr/>
        </p:nvSpPr>
        <p:spPr>
          <a:xfrm>
            <a:off x="3857023" y="1376776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11B76DC-8E8B-4C87-9E15-7C0BEC2916D0}"/>
              </a:ext>
            </a:extLst>
          </p:cNvPr>
          <p:cNvSpPr/>
          <p:nvPr/>
        </p:nvSpPr>
        <p:spPr>
          <a:xfrm>
            <a:off x="3872263" y="2512568"/>
            <a:ext cx="457200" cy="4287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3EA1A37-C628-47FB-81E1-7F3867892B32}"/>
              </a:ext>
            </a:extLst>
          </p:cNvPr>
          <p:cNvSpPr/>
          <p:nvPr/>
        </p:nvSpPr>
        <p:spPr>
          <a:xfrm>
            <a:off x="5381023" y="3302476"/>
            <a:ext cx="457200" cy="42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0334CD4-2C0F-43EF-9D23-78595FC0079D}"/>
              </a:ext>
            </a:extLst>
          </p:cNvPr>
          <p:cNvCxnSpPr>
            <a:cxnSpLocks/>
            <a:stCxn id="40" idx="5"/>
            <a:endCxn id="43" idx="2"/>
          </p:cNvCxnSpPr>
          <p:nvPr/>
        </p:nvCxnSpPr>
        <p:spPr>
          <a:xfrm>
            <a:off x="4247269" y="1742757"/>
            <a:ext cx="1133755" cy="1774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A09C38-7B47-4F7F-A5E3-B478D6F74318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4314223" y="2137731"/>
            <a:ext cx="1066800" cy="1379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8BBBF85-8C63-4AD0-8104-C36D24DBA78C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4329463" y="2726955"/>
            <a:ext cx="1051560" cy="789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CA2BF2E-BEEE-453A-952A-6FCA500990B5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298983" y="3275335"/>
            <a:ext cx="1082040" cy="241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DC956C9-9964-4346-913C-47A12615EB4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4337083" y="3516863"/>
            <a:ext cx="1043940" cy="31265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6D66E71-426C-4417-A9FB-41282A44D35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4314223" y="3516863"/>
            <a:ext cx="1066800" cy="87779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E80D25C-A0A1-4A99-83A5-473A299FC91D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4321843" y="3516863"/>
            <a:ext cx="1059180" cy="136335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DA17842-79E2-408B-BD64-BE3346E4F8A0}"/>
              </a:ext>
            </a:extLst>
          </p:cNvPr>
          <p:cNvCxnSpPr>
            <a:cxnSpLocks/>
            <a:stCxn id="39" idx="7"/>
            <a:endCxn id="43" idx="2"/>
          </p:cNvCxnSpPr>
          <p:nvPr/>
        </p:nvCxnSpPr>
        <p:spPr>
          <a:xfrm flipV="1">
            <a:off x="4262509" y="3516864"/>
            <a:ext cx="1118515" cy="188856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8EF9728-411D-406F-A8B6-6168EC830F04}"/>
              </a:ext>
            </a:extLst>
          </p:cNvPr>
          <p:cNvSpPr txBox="1"/>
          <p:nvPr/>
        </p:nvSpPr>
        <p:spPr>
          <a:xfrm>
            <a:off x="4847623" y="489219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opposite weight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87844F6-A6E7-4D6F-8B45-5F48FB8FE3A1}"/>
              </a:ext>
            </a:extLst>
          </p:cNvPr>
          <p:cNvSpPr txBox="1"/>
          <p:nvPr/>
        </p:nvSpPr>
        <p:spPr>
          <a:xfrm>
            <a:off x="5260728" y="2729281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Zero output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2AF9932-DBCC-4E12-ADDA-E36075360B3E}"/>
              </a:ext>
            </a:extLst>
          </p:cNvPr>
          <p:cNvCxnSpPr>
            <a:stCxn id="23" idx="6"/>
            <a:endCxn id="33" idx="2"/>
          </p:cNvCxnSpPr>
          <p:nvPr/>
        </p:nvCxnSpPr>
        <p:spPr>
          <a:xfrm>
            <a:off x="2637823" y="1621496"/>
            <a:ext cx="1219200" cy="51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7BB1A64-9DA2-48F2-8CF3-E253F4133A1B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>
            <a:off x="2637823" y="2168062"/>
            <a:ext cx="1219200" cy="1134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16C7486-1D8E-4042-9E47-8B3148803987}"/>
              </a:ext>
            </a:extLst>
          </p:cNvPr>
          <p:cNvCxnSpPr>
            <a:cxnSpLocks/>
            <a:stCxn id="23" idx="6"/>
            <a:endCxn id="41" idx="2"/>
          </p:cNvCxnSpPr>
          <p:nvPr/>
        </p:nvCxnSpPr>
        <p:spPr>
          <a:xfrm>
            <a:off x="2637823" y="1621495"/>
            <a:ext cx="1234440" cy="110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9BD751-EB05-4320-BEAF-127E4DD2E1FA}"/>
              </a:ext>
            </a:extLst>
          </p:cNvPr>
          <p:cNvCxnSpPr/>
          <p:nvPr/>
        </p:nvCxnSpPr>
        <p:spPr>
          <a:xfrm>
            <a:off x="2648052" y="2754414"/>
            <a:ext cx="1219200" cy="51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092FB4E-E4A8-43D3-8476-BEEF9373E756}"/>
              </a:ext>
            </a:extLst>
          </p:cNvPr>
          <p:cNvCxnSpPr>
            <a:cxnSpLocks/>
            <a:stCxn id="10" idx="6"/>
            <a:endCxn id="41" idx="2"/>
          </p:cNvCxnSpPr>
          <p:nvPr/>
        </p:nvCxnSpPr>
        <p:spPr>
          <a:xfrm>
            <a:off x="2637823" y="2168063"/>
            <a:ext cx="1234440" cy="55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1C95F32-63F0-4C3D-8A59-43C23085FB6D}"/>
              </a:ext>
            </a:extLst>
          </p:cNvPr>
          <p:cNvCxnSpPr>
            <a:cxnSpLocks/>
            <a:stCxn id="18" idx="6"/>
            <a:endCxn id="41" idx="2"/>
          </p:cNvCxnSpPr>
          <p:nvPr/>
        </p:nvCxnSpPr>
        <p:spPr>
          <a:xfrm flipV="1">
            <a:off x="2637823" y="2726956"/>
            <a:ext cx="1234440" cy="60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D14EB97D-7785-4FA8-BB8B-A26069A25AD9}"/>
              </a:ext>
            </a:extLst>
          </p:cNvPr>
          <p:cNvCxnSpPr>
            <a:cxnSpLocks/>
            <a:stCxn id="24" idx="6"/>
            <a:endCxn id="33" idx="2"/>
          </p:cNvCxnSpPr>
          <p:nvPr/>
        </p:nvCxnSpPr>
        <p:spPr>
          <a:xfrm flipV="1">
            <a:off x="2653063" y="2137731"/>
            <a:ext cx="1203960" cy="61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04646D1-F0BE-4587-ABD7-ECAD38BD6D5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605465" y="1591163"/>
            <a:ext cx="1251559" cy="58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73E33EC-5BC2-41EA-AFFE-06157E319940}"/>
              </a:ext>
            </a:extLst>
          </p:cNvPr>
          <p:cNvCxnSpPr/>
          <p:nvPr/>
        </p:nvCxnSpPr>
        <p:spPr>
          <a:xfrm>
            <a:off x="2650454" y="3844106"/>
            <a:ext cx="1219200" cy="51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4EA8EF2-81E2-4D4E-AE89-B550C82FCD73}"/>
              </a:ext>
            </a:extLst>
          </p:cNvPr>
          <p:cNvCxnSpPr>
            <a:cxnSpLocks/>
          </p:cNvCxnSpPr>
          <p:nvPr/>
        </p:nvCxnSpPr>
        <p:spPr>
          <a:xfrm>
            <a:off x="2650454" y="4390672"/>
            <a:ext cx="1219200" cy="1134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F762CC4-8313-4CE8-B309-8F31605B2AC7}"/>
              </a:ext>
            </a:extLst>
          </p:cNvPr>
          <p:cNvCxnSpPr>
            <a:cxnSpLocks/>
          </p:cNvCxnSpPr>
          <p:nvPr/>
        </p:nvCxnSpPr>
        <p:spPr>
          <a:xfrm>
            <a:off x="2650454" y="3844105"/>
            <a:ext cx="1234440" cy="110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E3BFB4C-2235-41D7-B176-EB0D170A3E6F}"/>
              </a:ext>
            </a:extLst>
          </p:cNvPr>
          <p:cNvCxnSpPr/>
          <p:nvPr/>
        </p:nvCxnSpPr>
        <p:spPr>
          <a:xfrm>
            <a:off x="2660683" y="4977024"/>
            <a:ext cx="1219200" cy="51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8825FF6-6A6F-4BC7-9DA7-A78C6388D19B}"/>
              </a:ext>
            </a:extLst>
          </p:cNvPr>
          <p:cNvCxnSpPr>
            <a:cxnSpLocks/>
          </p:cNvCxnSpPr>
          <p:nvPr/>
        </p:nvCxnSpPr>
        <p:spPr>
          <a:xfrm>
            <a:off x="2650454" y="4390673"/>
            <a:ext cx="1234440" cy="55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E38CDBF-53D7-432C-95BF-AF61712296E8}"/>
              </a:ext>
            </a:extLst>
          </p:cNvPr>
          <p:cNvCxnSpPr>
            <a:cxnSpLocks/>
          </p:cNvCxnSpPr>
          <p:nvPr/>
        </p:nvCxnSpPr>
        <p:spPr>
          <a:xfrm flipV="1">
            <a:off x="2650454" y="4949566"/>
            <a:ext cx="1234440" cy="60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82B1451-DDF2-4F69-B498-9F2A13BFB65D}"/>
              </a:ext>
            </a:extLst>
          </p:cNvPr>
          <p:cNvCxnSpPr>
            <a:cxnSpLocks/>
          </p:cNvCxnSpPr>
          <p:nvPr/>
        </p:nvCxnSpPr>
        <p:spPr>
          <a:xfrm flipV="1">
            <a:off x="2665694" y="4360341"/>
            <a:ext cx="1203960" cy="61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A026DDD-F1A4-4EA6-8AB4-16DA658B7721}"/>
              </a:ext>
            </a:extLst>
          </p:cNvPr>
          <p:cNvCxnSpPr>
            <a:cxnSpLocks/>
          </p:cNvCxnSpPr>
          <p:nvPr/>
        </p:nvCxnSpPr>
        <p:spPr>
          <a:xfrm flipV="1">
            <a:off x="2618096" y="3813773"/>
            <a:ext cx="1251559" cy="58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22CEF13-7F45-4182-953B-BB03BBBFDCC9}"/>
              </a:ext>
            </a:extLst>
          </p:cNvPr>
          <p:cNvSpPr txBox="1"/>
          <p:nvPr/>
        </p:nvSpPr>
        <p:spPr>
          <a:xfrm>
            <a:off x="2896800" y="5573146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Copy weight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51C172CF-8D7B-45B3-AF76-BAB73A45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altLang="zh-CN" dirty="0" err="1">
                <a:solidFill>
                  <a:srgbClr val="000000"/>
                </a:solidFill>
              </a:rPr>
              <a:t>AntiSymmetrical</a:t>
            </a:r>
            <a:r>
              <a:rPr lang="en-US" altLang="zh-CN" dirty="0">
                <a:solidFill>
                  <a:srgbClr val="000000"/>
                </a:solidFill>
              </a:rPr>
              <a:t> Initialization (ASI)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20D087-349C-4038-8B22-770A191C143F}"/>
                  </a:ext>
                </a:extLst>
              </p:cNvPr>
              <p:cNvSpPr txBox="1"/>
              <p:nvPr/>
            </p:nvSpPr>
            <p:spPr>
              <a:xfrm>
                <a:off x="7005710" y="1360613"/>
                <a:ext cx="4758558" cy="453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mbria Math" panose="02040503050406030204" pitchFamily="18" charset="0"/>
                  </a:rPr>
                  <a:t>Original DNN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altLang="zh-CN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600" b="1" dirty="0">
                    <a:latin typeface="Cambria Math" panose="02040503050406030204" pitchFamily="18" charset="0"/>
                  </a:rPr>
                  <a:t>After ASI</a:t>
                </a:r>
                <a:endParaRPr lang="en-US" altLang="zh-CN" sz="26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ASI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endParaRPr lang="en-US" altLang="zh-CN" sz="2600" dirty="0"/>
              </a:p>
              <a:p>
                <a:r>
                  <a:rPr lang="en-US" altLang="zh-CN" sz="2600" b="1" dirty="0">
                    <a:solidFill>
                      <a:srgbClr val="0000FF"/>
                    </a:solidFill>
                  </a:rPr>
                  <a:t>Properties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ASI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6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00FF"/>
                    </a:solidFill>
                  </a:rPr>
                  <a:t>at initialization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ASI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altLang="zh-CN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</m:oMath>
                </a14:m>
                <a:endParaRPr lang="zh-CN" altLang="en-US" sz="2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20D087-349C-4038-8B22-770A191C1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710" y="1360613"/>
                <a:ext cx="4758558" cy="4533805"/>
              </a:xfrm>
              <a:prstGeom prst="rect">
                <a:avLst/>
              </a:prstGeom>
              <a:blipFill>
                <a:blip r:embed="rId3"/>
                <a:stretch>
                  <a:fillRect l="-2305" t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81C18B7-C942-47E6-6F98-9118A924949E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0117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39C9DB-954E-42CF-8F0B-C331B7C1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Experiments--Boston house price dataset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34E0E3-46FD-4427-B737-23AA601CBDD8}"/>
              </a:ext>
            </a:extLst>
          </p:cNvPr>
          <p:cNvGrpSpPr/>
          <p:nvPr/>
        </p:nvGrpSpPr>
        <p:grpSpPr>
          <a:xfrm>
            <a:off x="743607" y="1821334"/>
            <a:ext cx="10515600" cy="3889416"/>
            <a:chOff x="838200" y="2112997"/>
            <a:chExt cx="10515600" cy="38894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BD6B13-EBF5-414F-AEE6-67A38E6C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12997"/>
              <a:ext cx="10515600" cy="38894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DA02B6-11FC-44AA-BD38-7B5A59AB1DD4}"/>
                </a:ext>
              </a:extLst>
            </p:cNvPr>
            <p:cNvSpPr/>
            <p:nvPr/>
          </p:nvSpPr>
          <p:spPr>
            <a:xfrm>
              <a:off x="7067006" y="3561806"/>
              <a:ext cx="596537" cy="82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3FE4D48-6637-A095-0ACC-6607470F2B6D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4482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DAED6-F5F7-4807-9D94-38093E429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5"/>
          <a:stretch/>
        </p:blipFill>
        <p:spPr>
          <a:xfrm>
            <a:off x="558758" y="1864538"/>
            <a:ext cx="10848672" cy="38268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F31511-BB2B-407D-A34E-03A8524C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99"/>
            <a:ext cx="10515600" cy="59037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Experiments—MNIST dataset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820E31-3382-E8CE-A9EA-911A0BBD5187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009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A5EFCA-46A3-4444-8EC1-F3CFCEB7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7EDC4D-2BCA-49A8-BC5B-8F1E9BA0F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796" y="1460500"/>
                <a:ext cx="10954407" cy="470858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Linear regime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endParaRPr lang="en-US" altLang="zh-CN" b="1" dirty="0"/>
              </a:p>
              <a:p>
                <a:r>
                  <a:rPr lang="en-US" altLang="zh-CN" sz="2700" dirty="0"/>
                  <a:t>Solution close to initial point</a:t>
                </a:r>
              </a:p>
              <a:p>
                <a:r>
                  <a:rPr lang="en-US" altLang="zh-CN" sz="2700" dirty="0"/>
                  <a:t>Linear Frequency Principle</a:t>
                </a:r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/>
                  <a:t>Regression problem in the NTK regime </a:t>
                </a:r>
              </a:p>
              <a:p>
                <a:r>
                  <a:rPr lang="en-US" altLang="zh-CN" dirty="0"/>
                  <a:t>A general class of loss has no impact on the learned function. </a:t>
                </a:r>
              </a:p>
              <a:p>
                <a:r>
                  <a:rPr lang="en-US" altLang="zh-CN" dirty="0"/>
                  <a:t>High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ini</m:t>
                        </m:r>
                      </m:sub>
                    </m:sSub>
                  </m:oMath>
                </a14:m>
                <a:r>
                  <a:rPr lang="en-US" altLang="zh-CN" dirty="0"/>
                  <a:t> is inherited by the learned function.</a:t>
                </a:r>
              </a:p>
              <a:p>
                <a:r>
                  <a:rPr lang="en-US" altLang="zh-CN" dirty="0"/>
                  <a:t>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ini</m:t>
                        </m:r>
                      </m:sub>
                    </m:sSub>
                  </m:oMath>
                </a14:m>
                <a:r>
                  <a:rPr lang="en-US" altLang="zh-CN" dirty="0"/>
                  <a:t> increases generalization error.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ASI trick</a:t>
                </a:r>
              </a:p>
              <a:p>
                <a:r>
                  <a:rPr lang="en-US" altLang="zh-CN" dirty="0"/>
                  <a:t>Offset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ini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with kernel unchanged. (good for theoretical analysis)</a:t>
                </a:r>
              </a:p>
              <a:p>
                <a:r>
                  <a:rPr lang="en-US" altLang="zh-CN" dirty="0"/>
                  <a:t>Accelerate the training.</a:t>
                </a:r>
              </a:p>
              <a:p>
                <a:r>
                  <a:rPr lang="en-US" altLang="zh-CN" dirty="0"/>
                  <a:t>Generalize well even with large initialization.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7EDC4D-2BCA-49A8-BC5B-8F1E9BA0F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796" y="1460500"/>
                <a:ext cx="10954407" cy="4708580"/>
              </a:xfrm>
              <a:blipFill>
                <a:blip r:embed="rId2"/>
                <a:stretch>
                  <a:fillRect l="-724" t="-2591" b="-1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74EA794-8B90-E2A7-BC4D-A6722AD4C54D}"/>
              </a:ext>
            </a:extLst>
          </p:cNvPr>
          <p:cNvSpPr txBox="1"/>
          <p:nvPr/>
        </p:nvSpPr>
        <p:spPr>
          <a:xfrm>
            <a:off x="8597900" y="1639888"/>
            <a:ext cx="35941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Yaoyu Zhang, Tao Luo, Zheng Ma,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Linear Frequency Principle Model to Understand the Absence of Overfitting in Neural Networks. Chinese Physics Letters, 2021</a:t>
            </a:r>
          </a:p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2 Tao Luo*, Zheng Ma,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On the exact computation of linear frequency principle dynamics and its generalization, SIAM Journal on Mathematics of Data Science (SIMODS 2022),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2010.08153</a:t>
            </a:r>
          </a:p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Tao Luo*, Zheng Ma,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Wang,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Yaoyu Zhang, An Upper Limit of Decaying Rate with Respect to Frequency in Deep Neural Network, To appear in Mathematical and Scientific Machine Learning 2022 (MSML22)</a:t>
            </a:r>
          </a:p>
          <a:p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4 Yaoyu Zhang, 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Zhi-Qin John Xu* 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Tao Luo, Zheng Ma, A type of generalization error induced by initialization in deep neural networks. </a:t>
            </a: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preprint: 1905.07777 (2019), 1st Mathematical and Scientific Machine Learning Conference (MSML2020).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8368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4331-7E52-7642-A422-B047DE28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8" y="42194"/>
            <a:ext cx="10745912" cy="62728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561267-D0CA-1522-BE4A-DF0AEA3C0292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50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090"/>
            <a:ext cx="9144000" cy="563562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AB62B-61A3-42B1-87C4-2981EED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8" y="2362200"/>
            <a:ext cx="7837774" cy="4495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30B6F-0996-4366-96C3-476ADC5190E5}"/>
              </a:ext>
            </a:extLst>
          </p:cNvPr>
          <p:cNvSpPr txBox="1"/>
          <p:nvPr/>
        </p:nvSpPr>
        <p:spPr>
          <a:xfrm>
            <a:off x="8276732" y="6457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88AF33-CD69-4EC6-A143-1EE1705C12AD}"/>
              </a:ext>
            </a:extLst>
          </p:cNvPr>
          <p:cNvSpPr txBox="1"/>
          <p:nvPr/>
        </p:nvSpPr>
        <p:spPr>
          <a:xfrm>
            <a:off x="4343400" y="64008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8861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 for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886133" cy="369332"/>
              </a:xfrm>
              <a:prstGeom prst="rect">
                <a:avLst/>
              </a:prstGeom>
              <a:blipFill>
                <a:blip r:embed="rId4"/>
                <a:stretch>
                  <a:fillRect l="-1392" t="-26667" r="-46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2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9C8D1-56EF-758E-C3C4-E8B7FA74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07A41-421B-10D1-A90B-B13E3F4C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6397" y="926206"/>
            <a:ext cx="7864639" cy="53004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A2CE7E-9199-ACD1-54BD-90E07528EA6C}"/>
              </a:ext>
            </a:extLst>
          </p:cNvPr>
          <p:cNvSpPr txBox="1"/>
          <p:nvPr/>
        </p:nvSpPr>
        <p:spPr>
          <a:xfrm>
            <a:off x="138275" y="6427563"/>
            <a:ext cx="936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Yaoyu Zhang, Tao Luo, Overview frequency principle/spectral bias in deep learning.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2201.07395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276A-5F75-7A3A-9574-FDB182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9E0A91-0383-3B86-4E75-6C157E31752A}"/>
                  </a:ext>
                </a:extLst>
              </p:cNvPr>
              <p:cNvSpPr txBox="1"/>
              <p:nvPr/>
            </p:nvSpPr>
            <p:spPr>
              <a:xfrm>
                <a:off x="718457" y="1018023"/>
                <a:ext cx="6096000" cy="1066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Neural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tangent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kernel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(NTK)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bSup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,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∼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∼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9E0A91-0383-3B86-4E75-6C157E31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1018023"/>
                <a:ext cx="6096000" cy="1066382"/>
              </a:xfrm>
              <a:prstGeom prst="rect">
                <a:avLst/>
              </a:prstGeom>
              <a:blipFill>
                <a:blip r:embed="rId2"/>
                <a:stretch>
                  <a:fillRect l="-832" t="-9412" b="-2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EE0F65-F194-40EA-2A0C-27163F7D1782}"/>
                  </a:ext>
                </a:extLst>
              </p:cNvPr>
              <p:cNvSpPr txBox="1"/>
              <p:nvPr/>
            </p:nvSpPr>
            <p:spPr>
              <a:xfrm>
                <a:off x="4873442" y="1018023"/>
                <a:ext cx="4859410" cy="2463047"/>
              </a:xfrm>
              <a:custGeom>
                <a:avLst/>
                <a:gdLst>
                  <a:gd name="connsiteX0" fmla="*/ 0 w 4859410"/>
                  <a:gd name="connsiteY0" fmla="*/ 0 h 2463047"/>
                  <a:gd name="connsiteX1" fmla="*/ 491340 w 4859410"/>
                  <a:gd name="connsiteY1" fmla="*/ 0 h 2463047"/>
                  <a:gd name="connsiteX2" fmla="*/ 885492 w 4859410"/>
                  <a:gd name="connsiteY2" fmla="*/ 0 h 2463047"/>
                  <a:gd name="connsiteX3" fmla="*/ 1522615 w 4859410"/>
                  <a:gd name="connsiteY3" fmla="*/ 0 h 2463047"/>
                  <a:gd name="connsiteX4" fmla="*/ 2013955 w 4859410"/>
                  <a:gd name="connsiteY4" fmla="*/ 0 h 2463047"/>
                  <a:gd name="connsiteX5" fmla="*/ 2505296 w 4859410"/>
                  <a:gd name="connsiteY5" fmla="*/ 0 h 2463047"/>
                  <a:gd name="connsiteX6" fmla="*/ 3142418 w 4859410"/>
                  <a:gd name="connsiteY6" fmla="*/ 0 h 2463047"/>
                  <a:gd name="connsiteX7" fmla="*/ 3585165 w 4859410"/>
                  <a:gd name="connsiteY7" fmla="*/ 0 h 2463047"/>
                  <a:gd name="connsiteX8" fmla="*/ 4222287 w 4859410"/>
                  <a:gd name="connsiteY8" fmla="*/ 0 h 2463047"/>
                  <a:gd name="connsiteX9" fmla="*/ 4859410 w 4859410"/>
                  <a:gd name="connsiteY9" fmla="*/ 0 h 2463047"/>
                  <a:gd name="connsiteX10" fmla="*/ 4859410 w 4859410"/>
                  <a:gd name="connsiteY10" fmla="*/ 492609 h 2463047"/>
                  <a:gd name="connsiteX11" fmla="*/ 4859410 w 4859410"/>
                  <a:gd name="connsiteY11" fmla="*/ 985219 h 2463047"/>
                  <a:gd name="connsiteX12" fmla="*/ 4859410 w 4859410"/>
                  <a:gd name="connsiteY12" fmla="*/ 1502459 h 2463047"/>
                  <a:gd name="connsiteX13" fmla="*/ 4859410 w 4859410"/>
                  <a:gd name="connsiteY13" fmla="*/ 1921177 h 2463047"/>
                  <a:gd name="connsiteX14" fmla="*/ 4859410 w 4859410"/>
                  <a:gd name="connsiteY14" fmla="*/ 2463047 h 2463047"/>
                  <a:gd name="connsiteX15" fmla="*/ 4319476 w 4859410"/>
                  <a:gd name="connsiteY15" fmla="*/ 2463047 h 2463047"/>
                  <a:gd name="connsiteX16" fmla="*/ 3779541 w 4859410"/>
                  <a:gd name="connsiteY16" fmla="*/ 2463047 h 2463047"/>
                  <a:gd name="connsiteX17" fmla="*/ 3142418 w 4859410"/>
                  <a:gd name="connsiteY17" fmla="*/ 2463047 h 2463047"/>
                  <a:gd name="connsiteX18" fmla="*/ 2602484 w 4859410"/>
                  <a:gd name="connsiteY18" fmla="*/ 2463047 h 2463047"/>
                  <a:gd name="connsiteX19" fmla="*/ 2208332 w 4859410"/>
                  <a:gd name="connsiteY19" fmla="*/ 2463047 h 2463047"/>
                  <a:gd name="connsiteX20" fmla="*/ 1765586 w 4859410"/>
                  <a:gd name="connsiteY20" fmla="*/ 2463047 h 2463047"/>
                  <a:gd name="connsiteX21" fmla="*/ 1128463 w 4859410"/>
                  <a:gd name="connsiteY21" fmla="*/ 2463047 h 2463047"/>
                  <a:gd name="connsiteX22" fmla="*/ 588529 w 4859410"/>
                  <a:gd name="connsiteY22" fmla="*/ 2463047 h 2463047"/>
                  <a:gd name="connsiteX23" fmla="*/ 0 w 4859410"/>
                  <a:gd name="connsiteY23" fmla="*/ 2463047 h 2463047"/>
                  <a:gd name="connsiteX24" fmla="*/ 0 w 4859410"/>
                  <a:gd name="connsiteY24" fmla="*/ 1970438 h 2463047"/>
                  <a:gd name="connsiteX25" fmla="*/ 0 w 4859410"/>
                  <a:gd name="connsiteY25" fmla="*/ 1551720 h 2463047"/>
                  <a:gd name="connsiteX26" fmla="*/ 0 w 4859410"/>
                  <a:gd name="connsiteY26" fmla="*/ 1133002 h 2463047"/>
                  <a:gd name="connsiteX27" fmla="*/ 0 w 4859410"/>
                  <a:gd name="connsiteY27" fmla="*/ 615762 h 2463047"/>
                  <a:gd name="connsiteX28" fmla="*/ 0 w 4859410"/>
                  <a:gd name="connsiteY28" fmla="*/ 0 h 246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59410" h="2463047" extrusionOk="0">
                    <a:moveTo>
                      <a:pt x="0" y="0"/>
                    </a:moveTo>
                    <a:cubicBezTo>
                      <a:pt x="227921" y="-44559"/>
                      <a:pt x="254145" y="17562"/>
                      <a:pt x="491340" y="0"/>
                    </a:cubicBezTo>
                    <a:cubicBezTo>
                      <a:pt x="728535" y="-17562"/>
                      <a:pt x="734744" y="13885"/>
                      <a:pt x="885492" y="0"/>
                    </a:cubicBezTo>
                    <a:cubicBezTo>
                      <a:pt x="1036240" y="-13885"/>
                      <a:pt x="1287150" y="63258"/>
                      <a:pt x="1522615" y="0"/>
                    </a:cubicBezTo>
                    <a:cubicBezTo>
                      <a:pt x="1758080" y="-63258"/>
                      <a:pt x="1893469" y="17908"/>
                      <a:pt x="2013955" y="0"/>
                    </a:cubicBezTo>
                    <a:cubicBezTo>
                      <a:pt x="2134441" y="-17908"/>
                      <a:pt x="2279680" y="41561"/>
                      <a:pt x="2505296" y="0"/>
                    </a:cubicBezTo>
                    <a:cubicBezTo>
                      <a:pt x="2730912" y="-41561"/>
                      <a:pt x="2969575" y="30571"/>
                      <a:pt x="3142418" y="0"/>
                    </a:cubicBezTo>
                    <a:cubicBezTo>
                      <a:pt x="3315261" y="-30571"/>
                      <a:pt x="3486656" y="3317"/>
                      <a:pt x="3585165" y="0"/>
                    </a:cubicBezTo>
                    <a:cubicBezTo>
                      <a:pt x="3683674" y="-3317"/>
                      <a:pt x="4090962" y="44821"/>
                      <a:pt x="4222287" y="0"/>
                    </a:cubicBezTo>
                    <a:cubicBezTo>
                      <a:pt x="4353612" y="-44821"/>
                      <a:pt x="4675366" y="53357"/>
                      <a:pt x="4859410" y="0"/>
                    </a:cubicBezTo>
                    <a:cubicBezTo>
                      <a:pt x="4915176" y="207486"/>
                      <a:pt x="4836707" y="284892"/>
                      <a:pt x="4859410" y="492609"/>
                    </a:cubicBezTo>
                    <a:cubicBezTo>
                      <a:pt x="4882113" y="700326"/>
                      <a:pt x="4830317" y="777720"/>
                      <a:pt x="4859410" y="985219"/>
                    </a:cubicBezTo>
                    <a:cubicBezTo>
                      <a:pt x="4888503" y="1192718"/>
                      <a:pt x="4828988" y="1375294"/>
                      <a:pt x="4859410" y="1502459"/>
                    </a:cubicBezTo>
                    <a:cubicBezTo>
                      <a:pt x="4889832" y="1629624"/>
                      <a:pt x="4814184" y="1808792"/>
                      <a:pt x="4859410" y="1921177"/>
                    </a:cubicBezTo>
                    <a:cubicBezTo>
                      <a:pt x="4904636" y="2033562"/>
                      <a:pt x="4830563" y="2237686"/>
                      <a:pt x="4859410" y="2463047"/>
                    </a:cubicBezTo>
                    <a:cubicBezTo>
                      <a:pt x="4698017" y="2479002"/>
                      <a:pt x="4442975" y="2406610"/>
                      <a:pt x="4319476" y="2463047"/>
                    </a:cubicBezTo>
                    <a:cubicBezTo>
                      <a:pt x="4195977" y="2519484"/>
                      <a:pt x="3890217" y="2456139"/>
                      <a:pt x="3779541" y="2463047"/>
                    </a:cubicBezTo>
                    <a:cubicBezTo>
                      <a:pt x="3668866" y="2469955"/>
                      <a:pt x="3294601" y="2451591"/>
                      <a:pt x="3142418" y="2463047"/>
                    </a:cubicBezTo>
                    <a:cubicBezTo>
                      <a:pt x="2990235" y="2474503"/>
                      <a:pt x="2812681" y="2429233"/>
                      <a:pt x="2602484" y="2463047"/>
                    </a:cubicBezTo>
                    <a:cubicBezTo>
                      <a:pt x="2392287" y="2496861"/>
                      <a:pt x="2402388" y="2457380"/>
                      <a:pt x="2208332" y="2463047"/>
                    </a:cubicBezTo>
                    <a:cubicBezTo>
                      <a:pt x="2014276" y="2468714"/>
                      <a:pt x="1867486" y="2436949"/>
                      <a:pt x="1765586" y="2463047"/>
                    </a:cubicBezTo>
                    <a:cubicBezTo>
                      <a:pt x="1663686" y="2489145"/>
                      <a:pt x="1330114" y="2425018"/>
                      <a:pt x="1128463" y="2463047"/>
                    </a:cubicBezTo>
                    <a:cubicBezTo>
                      <a:pt x="926812" y="2501076"/>
                      <a:pt x="800289" y="2424508"/>
                      <a:pt x="588529" y="2463047"/>
                    </a:cubicBezTo>
                    <a:cubicBezTo>
                      <a:pt x="376769" y="2501586"/>
                      <a:pt x="238180" y="2433093"/>
                      <a:pt x="0" y="2463047"/>
                    </a:cubicBezTo>
                    <a:cubicBezTo>
                      <a:pt x="-3997" y="2288765"/>
                      <a:pt x="27951" y="2147822"/>
                      <a:pt x="0" y="1970438"/>
                    </a:cubicBezTo>
                    <a:cubicBezTo>
                      <a:pt x="-27951" y="1793054"/>
                      <a:pt x="37195" y="1719781"/>
                      <a:pt x="0" y="1551720"/>
                    </a:cubicBezTo>
                    <a:cubicBezTo>
                      <a:pt x="-37195" y="1383659"/>
                      <a:pt x="17251" y="1271883"/>
                      <a:pt x="0" y="1133002"/>
                    </a:cubicBezTo>
                    <a:cubicBezTo>
                      <a:pt x="-17251" y="994121"/>
                      <a:pt x="13838" y="814108"/>
                      <a:pt x="0" y="615762"/>
                    </a:cubicBezTo>
                    <a:cubicBezTo>
                      <a:pt x="-13838" y="417416"/>
                      <a:pt x="24928" y="196138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1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bSup>
                        <m:r>
                          <a:rPr kumimoji="0" lang="en-US" altLang="zh-CN" sz="2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bSup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1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0" lang="en-US" altLang="zh-CN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</m:d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0" lang="en-US" altLang="zh-CN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T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𝔼</m:t>
                        </m:r>
                      </m:e>
                      <m:sub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US" altLang="zh-CN" sz="2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US" altLang="zh-CN" sz="2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′)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𝔼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sub>
                    </m:sSub>
                    <m:sSup>
                      <m:sSup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p>
                        <m:r>
                          <a:rPr kumimoji="0" lang="en-US" altLang="zh-CN" sz="2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2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𝑁𝑇𝐾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1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1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EE0F65-F194-40EA-2A0C-27163F7D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42" y="1018023"/>
                <a:ext cx="4859410" cy="2463047"/>
              </a:xfrm>
              <a:custGeom>
                <a:avLst/>
                <a:gdLst>
                  <a:gd name="connsiteX0" fmla="*/ 0 w 4859410"/>
                  <a:gd name="connsiteY0" fmla="*/ 0 h 2463047"/>
                  <a:gd name="connsiteX1" fmla="*/ 491340 w 4859410"/>
                  <a:gd name="connsiteY1" fmla="*/ 0 h 2463047"/>
                  <a:gd name="connsiteX2" fmla="*/ 885492 w 4859410"/>
                  <a:gd name="connsiteY2" fmla="*/ 0 h 2463047"/>
                  <a:gd name="connsiteX3" fmla="*/ 1522615 w 4859410"/>
                  <a:gd name="connsiteY3" fmla="*/ 0 h 2463047"/>
                  <a:gd name="connsiteX4" fmla="*/ 2013955 w 4859410"/>
                  <a:gd name="connsiteY4" fmla="*/ 0 h 2463047"/>
                  <a:gd name="connsiteX5" fmla="*/ 2505296 w 4859410"/>
                  <a:gd name="connsiteY5" fmla="*/ 0 h 2463047"/>
                  <a:gd name="connsiteX6" fmla="*/ 3142418 w 4859410"/>
                  <a:gd name="connsiteY6" fmla="*/ 0 h 2463047"/>
                  <a:gd name="connsiteX7" fmla="*/ 3585165 w 4859410"/>
                  <a:gd name="connsiteY7" fmla="*/ 0 h 2463047"/>
                  <a:gd name="connsiteX8" fmla="*/ 4222287 w 4859410"/>
                  <a:gd name="connsiteY8" fmla="*/ 0 h 2463047"/>
                  <a:gd name="connsiteX9" fmla="*/ 4859410 w 4859410"/>
                  <a:gd name="connsiteY9" fmla="*/ 0 h 2463047"/>
                  <a:gd name="connsiteX10" fmla="*/ 4859410 w 4859410"/>
                  <a:gd name="connsiteY10" fmla="*/ 492609 h 2463047"/>
                  <a:gd name="connsiteX11" fmla="*/ 4859410 w 4859410"/>
                  <a:gd name="connsiteY11" fmla="*/ 985219 h 2463047"/>
                  <a:gd name="connsiteX12" fmla="*/ 4859410 w 4859410"/>
                  <a:gd name="connsiteY12" fmla="*/ 1502459 h 2463047"/>
                  <a:gd name="connsiteX13" fmla="*/ 4859410 w 4859410"/>
                  <a:gd name="connsiteY13" fmla="*/ 1921177 h 2463047"/>
                  <a:gd name="connsiteX14" fmla="*/ 4859410 w 4859410"/>
                  <a:gd name="connsiteY14" fmla="*/ 2463047 h 2463047"/>
                  <a:gd name="connsiteX15" fmla="*/ 4319476 w 4859410"/>
                  <a:gd name="connsiteY15" fmla="*/ 2463047 h 2463047"/>
                  <a:gd name="connsiteX16" fmla="*/ 3779541 w 4859410"/>
                  <a:gd name="connsiteY16" fmla="*/ 2463047 h 2463047"/>
                  <a:gd name="connsiteX17" fmla="*/ 3142418 w 4859410"/>
                  <a:gd name="connsiteY17" fmla="*/ 2463047 h 2463047"/>
                  <a:gd name="connsiteX18" fmla="*/ 2602484 w 4859410"/>
                  <a:gd name="connsiteY18" fmla="*/ 2463047 h 2463047"/>
                  <a:gd name="connsiteX19" fmla="*/ 2208332 w 4859410"/>
                  <a:gd name="connsiteY19" fmla="*/ 2463047 h 2463047"/>
                  <a:gd name="connsiteX20" fmla="*/ 1765586 w 4859410"/>
                  <a:gd name="connsiteY20" fmla="*/ 2463047 h 2463047"/>
                  <a:gd name="connsiteX21" fmla="*/ 1128463 w 4859410"/>
                  <a:gd name="connsiteY21" fmla="*/ 2463047 h 2463047"/>
                  <a:gd name="connsiteX22" fmla="*/ 588529 w 4859410"/>
                  <a:gd name="connsiteY22" fmla="*/ 2463047 h 2463047"/>
                  <a:gd name="connsiteX23" fmla="*/ 0 w 4859410"/>
                  <a:gd name="connsiteY23" fmla="*/ 2463047 h 2463047"/>
                  <a:gd name="connsiteX24" fmla="*/ 0 w 4859410"/>
                  <a:gd name="connsiteY24" fmla="*/ 1970438 h 2463047"/>
                  <a:gd name="connsiteX25" fmla="*/ 0 w 4859410"/>
                  <a:gd name="connsiteY25" fmla="*/ 1551720 h 2463047"/>
                  <a:gd name="connsiteX26" fmla="*/ 0 w 4859410"/>
                  <a:gd name="connsiteY26" fmla="*/ 1133002 h 2463047"/>
                  <a:gd name="connsiteX27" fmla="*/ 0 w 4859410"/>
                  <a:gd name="connsiteY27" fmla="*/ 615762 h 2463047"/>
                  <a:gd name="connsiteX28" fmla="*/ 0 w 4859410"/>
                  <a:gd name="connsiteY28" fmla="*/ 0 h 246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59410" h="2463047" extrusionOk="0">
                    <a:moveTo>
                      <a:pt x="0" y="0"/>
                    </a:moveTo>
                    <a:cubicBezTo>
                      <a:pt x="227921" y="-44559"/>
                      <a:pt x="254145" y="17562"/>
                      <a:pt x="491340" y="0"/>
                    </a:cubicBezTo>
                    <a:cubicBezTo>
                      <a:pt x="728535" y="-17562"/>
                      <a:pt x="734744" y="13885"/>
                      <a:pt x="885492" y="0"/>
                    </a:cubicBezTo>
                    <a:cubicBezTo>
                      <a:pt x="1036240" y="-13885"/>
                      <a:pt x="1287150" y="63258"/>
                      <a:pt x="1522615" y="0"/>
                    </a:cubicBezTo>
                    <a:cubicBezTo>
                      <a:pt x="1758080" y="-63258"/>
                      <a:pt x="1893469" y="17908"/>
                      <a:pt x="2013955" y="0"/>
                    </a:cubicBezTo>
                    <a:cubicBezTo>
                      <a:pt x="2134441" y="-17908"/>
                      <a:pt x="2279680" y="41561"/>
                      <a:pt x="2505296" y="0"/>
                    </a:cubicBezTo>
                    <a:cubicBezTo>
                      <a:pt x="2730912" y="-41561"/>
                      <a:pt x="2969575" y="30571"/>
                      <a:pt x="3142418" y="0"/>
                    </a:cubicBezTo>
                    <a:cubicBezTo>
                      <a:pt x="3315261" y="-30571"/>
                      <a:pt x="3486656" y="3317"/>
                      <a:pt x="3585165" y="0"/>
                    </a:cubicBezTo>
                    <a:cubicBezTo>
                      <a:pt x="3683674" y="-3317"/>
                      <a:pt x="4090962" y="44821"/>
                      <a:pt x="4222287" y="0"/>
                    </a:cubicBezTo>
                    <a:cubicBezTo>
                      <a:pt x="4353612" y="-44821"/>
                      <a:pt x="4675366" y="53357"/>
                      <a:pt x="4859410" y="0"/>
                    </a:cubicBezTo>
                    <a:cubicBezTo>
                      <a:pt x="4915176" y="207486"/>
                      <a:pt x="4836707" y="284892"/>
                      <a:pt x="4859410" y="492609"/>
                    </a:cubicBezTo>
                    <a:cubicBezTo>
                      <a:pt x="4882113" y="700326"/>
                      <a:pt x="4830317" y="777720"/>
                      <a:pt x="4859410" y="985219"/>
                    </a:cubicBezTo>
                    <a:cubicBezTo>
                      <a:pt x="4888503" y="1192718"/>
                      <a:pt x="4828988" y="1375294"/>
                      <a:pt x="4859410" y="1502459"/>
                    </a:cubicBezTo>
                    <a:cubicBezTo>
                      <a:pt x="4889832" y="1629624"/>
                      <a:pt x="4814184" y="1808792"/>
                      <a:pt x="4859410" y="1921177"/>
                    </a:cubicBezTo>
                    <a:cubicBezTo>
                      <a:pt x="4904636" y="2033562"/>
                      <a:pt x="4830563" y="2237686"/>
                      <a:pt x="4859410" y="2463047"/>
                    </a:cubicBezTo>
                    <a:cubicBezTo>
                      <a:pt x="4698017" y="2479002"/>
                      <a:pt x="4442975" y="2406610"/>
                      <a:pt x="4319476" y="2463047"/>
                    </a:cubicBezTo>
                    <a:cubicBezTo>
                      <a:pt x="4195977" y="2519484"/>
                      <a:pt x="3890217" y="2456139"/>
                      <a:pt x="3779541" y="2463047"/>
                    </a:cubicBezTo>
                    <a:cubicBezTo>
                      <a:pt x="3668866" y="2469955"/>
                      <a:pt x="3294601" y="2451591"/>
                      <a:pt x="3142418" y="2463047"/>
                    </a:cubicBezTo>
                    <a:cubicBezTo>
                      <a:pt x="2990235" y="2474503"/>
                      <a:pt x="2812681" y="2429233"/>
                      <a:pt x="2602484" y="2463047"/>
                    </a:cubicBezTo>
                    <a:cubicBezTo>
                      <a:pt x="2392287" y="2496861"/>
                      <a:pt x="2402388" y="2457380"/>
                      <a:pt x="2208332" y="2463047"/>
                    </a:cubicBezTo>
                    <a:cubicBezTo>
                      <a:pt x="2014276" y="2468714"/>
                      <a:pt x="1867486" y="2436949"/>
                      <a:pt x="1765586" y="2463047"/>
                    </a:cubicBezTo>
                    <a:cubicBezTo>
                      <a:pt x="1663686" y="2489145"/>
                      <a:pt x="1330114" y="2425018"/>
                      <a:pt x="1128463" y="2463047"/>
                    </a:cubicBezTo>
                    <a:cubicBezTo>
                      <a:pt x="926812" y="2501076"/>
                      <a:pt x="800289" y="2424508"/>
                      <a:pt x="588529" y="2463047"/>
                    </a:cubicBezTo>
                    <a:cubicBezTo>
                      <a:pt x="376769" y="2501586"/>
                      <a:pt x="238180" y="2433093"/>
                      <a:pt x="0" y="2463047"/>
                    </a:cubicBezTo>
                    <a:cubicBezTo>
                      <a:pt x="-3997" y="2288765"/>
                      <a:pt x="27951" y="2147822"/>
                      <a:pt x="0" y="1970438"/>
                    </a:cubicBezTo>
                    <a:cubicBezTo>
                      <a:pt x="-27951" y="1793054"/>
                      <a:pt x="37195" y="1719781"/>
                      <a:pt x="0" y="1551720"/>
                    </a:cubicBezTo>
                    <a:cubicBezTo>
                      <a:pt x="-37195" y="1383659"/>
                      <a:pt x="17251" y="1271883"/>
                      <a:pt x="0" y="1133002"/>
                    </a:cubicBezTo>
                    <a:cubicBezTo>
                      <a:pt x="-17251" y="994121"/>
                      <a:pt x="13838" y="814108"/>
                      <a:pt x="0" y="615762"/>
                    </a:cubicBezTo>
                    <a:cubicBezTo>
                      <a:pt x="-13838" y="417416"/>
                      <a:pt x="24928" y="196138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039" t="-4569"/>
                </a:stretch>
              </a:blipFill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CEA38B3-E068-B466-6338-CCA21FB0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642" y="3737112"/>
            <a:ext cx="6172200" cy="876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EE60FB-42E3-0C86-5AE2-224942C828BA}"/>
              </a:ext>
            </a:extLst>
          </p:cNvPr>
          <p:cNvSpPr txBox="1"/>
          <p:nvPr/>
        </p:nvSpPr>
        <p:spPr>
          <a:xfrm>
            <a:off x="2334003" y="5839977"/>
            <a:ext cx="7130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NTK theorem, </a:t>
            </a:r>
            <a:r>
              <a:rPr kumimoji="1" lang="en-US" altLang="zh-CN" sz="2000" dirty="0" err="1">
                <a:solidFill>
                  <a:srgbClr val="B61616"/>
                </a:solidFill>
                <a:latin typeface="Book Antiqua"/>
                <a:ea typeface="黑体"/>
              </a:rPr>
              <a:t>Jacot</a:t>
            </a:r>
            <a:r>
              <a:rPr kumimoji="1" lang="zh-CN" altLang="en-US" sz="2000" dirty="0">
                <a:solidFill>
                  <a:srgbClr val="B61616"/>
                </a:solidFill>
                <a:latin typeface="Book Antiqua"/>
                <a:ea typeface="黑体"/>
              </a:rPr>
              <a:t> </a:t>
            </a:r>
            <a:r>
              <a:rPr kumimoji="1" lang="en-US" altLang="zh-CN" sz="2000" dirty="0">
                <a:solidFill>
                  <a:srgbClr val="B61616"/>
                </a:solidFill>
                <a:latin typeface="Book Antiqua"/>
                <a:ea typeface="黑体"/>
              </a:rPr>
              <a:t>et</a:t>
            </a:r>
            <a:r>
              <a:rPr kumimoji="1" lang="zh-CN" altLang="en-US" sz="2000" dirty="0">
                <a:solidFill>
                  <a:srgbClr val="B61616"/>
                </a:solidFill>
                <a:latin typeface="Book Antiqua"/>
                <a:ea typeface="黑体"/>
              </a:rPr>
              <a:t> </a:t>
            </a:r>
            <a:r>
              <a:rPr kumimoji="1" lang="en-US" altLang="zh-CN" sz="2000" dirty="0">
                <a:solidFill>
                  <a:srgbClr val="B61616"/>
                </a:solidFill>
                <a:latin typeface="Book Antiqua"/>
                <a:ea typeface="黑体"/>
              </a:rPr>
              <a:t>al.,</a:t>
            </a:r>
            <a:r>
              <a:rPr kumimoji="1" lang="zh-CN" altLang="en-US" sz="2000" dirty="0">
                <a:solidFill>
                  <a:srgbClr val="B61616"/>
                </a:solidFill>
                <a:latin typeface="Book Antiqua"/>
                <a:ea typeface="黑体"/>
              </a:rPr>
              <a:t> </a:t>
            </a:r>
            <a:r>
              <a:rPr kumimoji="1" lang="en-US" altLang="zh-CN" sz="2000" dirty="0">
                <a:solidFill>
                  <a:srgbClr val="B61616"/>
                </a:solidFill>
                <a:latin typeface="Book Antiqua"/>
                <a:ea typeface="黑体"/>
              </a:rPr>
              <a:t>2018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AD7DBA-84D6-D6AA-E7A2-C0ACBBC2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65" y="4834373"/>
            <a:ext cx="9862457" cy="7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9C8D1-56EF-758E-C3C4-E8B7FA74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A2CE7E-9199-ACD1-54BD-90E07528EA6C}"/>
              </a:ext>
            </a:extLst>
          </p:cNvPr>
          <p:cNvSpPr txBox="1"/>
          <p:nvPr/>
        </p:nvSpPr>
        <p:spPr>
          <a:xfrm>
            <a:off x="138275" y="6427563"/>
            <a:ext cx="936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Yaoyu Zhang, Tao Luo, Overview frequency principle/spectral bias in deep learning.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2201.07395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02609F-E069-4D6F-B6B8-BD356E00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868"/>
            <a:ext cx="12192000" cy="25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9C8D1-56EF-758E-C3C4-E8B7FA74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07A41-421B-10D1-A90B-B13E3F4C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" y="992893"/>
            <a:ext cx="10576233" cy="51670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A2CE7E-9199-ACD1-54BD-90E07528EA6C}"/>
              </a:ext>
            </a:extLst>
          </p:cNvPr>
          <p:cNvSpPr txBox="1"/>
          <p:nvPr/>
        </p:nvSpPr>
        <p:spPr>
          <a:xfrm>
            <a:off x="138275" y="6427563"/>
            <a:ext cx="936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Yaoyu Zhang, Tao Luo, Overview frequency principle/spectral bias in deep learning.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2201.07395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3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0DE91-B9DB-492C-3839-3533D664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220CC0-319C-5DBA-AA4F-B1E1CFA8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9479" y="860766"/>
            <a:ext cx="8218330" cy="54351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E5D92B-54A8-E960-757A-0C2CF5757D3F}"/>
              </a:ext>
            </a:extLst>
          </p:cNvPr>
          <p:cNvSpPr txBox="1"/>
          <p:nvPr/>
        </p:nvSpPr>
        <p:spPr>
          <a:xfrm>
            <a:off x="138275" y="6427563"/>
            <a:ext cx="936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Yaoyu Zhang, Tao Luo, Overview frequency principle/spectral bias in deep learning.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2201.07395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9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6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1797</Words>
  <Application>Microsoft Office PowerPoint</Application>
  <PresentationFormat>宽屏</PresentationFormat>
  <Paragraphs>153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Calibri (Body)</vt:lpstr>
      <vt:lpstr>微软雅黑</vt:lpstr>
      <vt:lpstr>等线</vt:lpstr>
      <vt:lpstr>等线 Light</vt:lpstr>
      <vt:lpstr>黑体</vt:lpstr>
      <vt:lpstr>Arial</vt:lpstr>
      <vt:lpstr>Book Antiqua</vt:lpstr>
      <vt:lpstr>Calibri</vt:lpstr>
      <vt:lpstr>Calibri Light</vt:lpstr>
      <vt:lpstr>Cambria Math</vt:lpstr>
      <vt:lpstr>Georgia</vt:lpstr>
      <vt:lpstr>Times New Roman</vt:lpstr>
      <vt:lpstr>Office Theme</vt:lpstr>
      <vt:lpstr>2_自定义设计方案</vt:lpstr>
      <vt:lpstr>Default Design</vt:lpstr>
      <vt:lpstr>1_Office Theme</vt:lpstr>
      <vt:lpstr>1_自定义设计方案</vt:lpstr>
      <vt:lpstr>Office 主题​​</vt:lpstr>
      <vt:lpstr>线性区域的分析及隐式正则化</vt:lpstr>
      <vt:lpstr>Linear  Regime</vt:lpstr>
      <vt:lpstr>PowerPoint 演示文稿</vt:lpstr>
      <vt:lpstr>Linear approximation for wide 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Gram matrix</vt:lpstr>
      <vt:lpstr>Linear  Frequency Principle</vt:lpstr>
      <vt:lpstr>Linear F-Principle dynamics</vt:lpstr>
      <vt:lpstr>Preference induced by LFP dynamics</vt:lpstr>
      <vt:lpstr>PowerPoint 演示文稿</vt:lpstr>
      <vt:lpstr>PowerPoint 演示文稿</vt:lpstr>
      <vt:lpstr>High-dim case</vt:lpstr>
      <vt:lpstr>Limit of the frequency bias</vt:lpstr>
      <vt:lpstr>Implicit Bias</vt:lpstr>
      <vt:lpstr>Impact of initialization in experiments</vt:lpstr>
      <vt:lpstr>Impact of initialization in experiments</vt:lpstr>
      <vt:lpstr>Setup in the NTK regime</vt:lpstr>
      <vt:lpstr>Equivalent optimization problems</vt:lpstr>
      <vt:lpstr>Main results</vt:lpstr>
      <vt:lpstr>PowerPoint 演示文稿</vt:lpstr>
      <vt:lpstr>Revisit previous experiments</vt:lpstr>
      <vt:lpstr>AntiSymmetrical Initialization (ASI) trick</vt:lpstr>
      <vt:lpstr>Experiments--Boston house price dataset</vt:lpstr>
      <vt:lpstr>Experiments—MNIST dataset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type of generalization error induced by initialization in deep neural networks</dc:title>
  <dc:creator>Yaoyu Zhang</dc:creator>
  <cp:lastModifiedBy>zhiqin xu</cp:lastModifiedBy>
  <cp:revision>34</cp:revision>
  <dcterms:created xsi:type="dcterms:W3CDTF">2020-07-15T04:08:56Z</dcterms:created>
  <dcterms:modified xsi:type="dcterms:W3CDTF">2023-11-10T05:30:22Z</dcterms:modified>
</cp:coreProperties>
</file>